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15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B701F5-3558-194D-8528-4B6BEF0C29BA}"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69904-AC9D-934C-B565-17080E30F9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3B701F5-3558-194D-8528-4B6BEF0C29BA}"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69904-AC9D-934C-B565-17080E30F95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69904-AC9D-934C-B565-17080E30F9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69904-AC9D-934C-B565-17080E30F950}"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69904-AC9D-934C-B565-17080E30F950}"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69904-AC9D-934C-B565-17080E30F950}"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3B701F5-3558-194D-8528-4B6BEF0C29BA}" type="datetimeFigureOut">
              <a:rPr lang="en-US" smtClean="0"/>
              <a:t>2/8/2016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2F69904-AC9D-934C-B565-17080E30F950}"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B701F5-3558-194D-8528-4B6BEF0C29BA}"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69904-AC9D-934C-B565-17080E30F950}"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2F69904-AC9D-934C-B565-17080E30F9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B701F5-3558-194D-8528-4B6BEF0C29B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69904-AC9D-934C-B565-17080E30F950}"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3B701F5-3558-194D-8528-4B6BEF0C29BA}" type="datetimeFigureOut">
              <a:rPr lang="en-US" smtClean="0"/>
              <a:t>2/8/2016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2F69904-AC9D-934C-B565-17080E30F9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Content Placeholder 5"/>
          <p:cNvSpPr>
            <a:spLocks noGrp="1"/>
          </p:cNvSpPr>
          <p:nvPr>
            <p:ph sz="half" idx="2"/>
          </p:nvPr>
        </p:nvSpPr>
        <p:spPr>
          <a:xfrm>
            <a:off x="494850" y="1653989"/>
            <a:ext cx="3657600" cy="3678797"/>
          </a:xfrm>
        </p:spPr>
        <p:txBody>
          <a:bodyPr/>
          <a:lstStyle/>
          <a:p>
            <a:r>
              <a:rPr lang="en-US" dirty="0" smtClean="0"/>
              <a:t>You will be able to explain the causes and effects of America’s early conflicts with foreign countries. </a:t>
            </a:r>
            <a:endParaRPr lang="en-US" dirty="0"/>
          </a:p>
        </p:txBody>
      </p:sp>
      <p:sp>
        <p:nvSpPr>
          <p:cNvPr id="8" name="Content Placeholder 7"/>
          <p:cNvSpPr>
            <a:spLocks noGrp="1"/>
          </p:cNvSpPr>
          <p:nvPr>
            <p:ph sz="quarter" idx="4"/>
          </p:nvPr>
        </p:nvSpPr>
        <p:spPr>
          <a:xfrm>
            <a:off x="4397187" y="1653989"/>
            <a:ext cx="3657600" cy="3678797"/>
          </a:xfrm>
        </p:spPr>
        <p:txBody>
          <a:bodyPr/>
          <a:lstStyle/>
          <a:p>
            <a:r>
              <a:rPr lang="en-US" dirty="0" smtClean="0"/>
              <a:t>Describe what you see in the picture below. What do the different parts of this picture represent?</a:t>
            </a:r>
            <a:endParaRPr lang="en-US" dirty="0"/>
          </a:p>
        </p:txBody>
      </p:sp>
      <p:sp>
        <p:nvSpPr>
          <p:cNvPr id="5" name="Text Placeholder 4"/>
          <p:cNvSpPr>
            <a:spLocks noGrp="1"/>
          </p:cNvSpPr>
          <p:nvPr>
            <p:ph type="body" idx="1"/>
          </p:nvPr>
        </p:nvSpPr>
        <p:spPr>
          <a:xfrm>
            <a:off x="494850" y="1277471"/>
            <a:ext cx="3657600" cy="322729"/>
          </a:xfrm>
        </p:spPr>
        <p:txBody>
          <a:bodyPr/>
          <a:lstStyle/>
          <a:p>
            <a:r>
              <a:rPr lang="en-US" dirty="0" smtClean="0"/>
              <a:t>OBJECTIVE</a:t>
            </a:r>
            <a:endParaRPr lang="en-US" dirty="0"/>
          </a:p>
        </p:txBody>
      </p:sp>
      <p:sp>
        <p:nvSpPr>
          <p:cNvPr id="7" name="Text Placeholder 6"/>
          <p:cNvSpPr>
            <a:spLocks noGrp="1"/>
          </p:cNvSpPr>
          <p:nvPr>
            <p:ph type="body" sz="quarter" idx="3"/>
          </p:nvPr>
        </p:nvSpPr>
        <p:spPr>
          <a:xfrm>
            <a:off x="4397187" y="1277471"/>
            <a:ext cx="3657600" cy="322729"/>
          </a:xfrm>
        </p:spPr>
        <p:txBody>
          <a:bodyPr/>
          <a:lstStyle/>
          <a:p>
            <a:r>
              <a:rPr lang="en-US" dirty="0" err="1" smtClean="0"/>
              <a:t>Hmmmm</a:t>
            </a:r>
            <a:r>
              <a:rPr lang="en-US" dirty="0" smtClean="0"/>
              <a:t>…</a:t>
            </a:r>
            <a:endParaRPr lang="en-US" dirty="0"/>
          </a:p>
        </p:txBody>
      </p:sp>
      <p:pic>
        <p:nvPicPr>
          <p:cNvPr id="9" name="Picture 8"/>
          <p:cNvPicPr>
            <a:picLocks noChangeAspect="1"/>
          </p:cNvPicPr>
          <p:nvPr/>
        </p:nvPicPr>
        <p:blipFill>
          <a:blip r:embed="rId2"/>
          <a:stretch>
            <a:fillRect/>
          </a:stretch>
        </p:blipFill>
        <p:spPr>
          <a:xfrm>
            <a:off x="4912600" y="2618314"/>
            <a:ext cx="3941478" cy="44789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Trade Embargo!</a:t>
            </a:r>
            <a:endParaRPr lang="en-US" dirty="0"/>
          </a:p>
        </p:txBody>
      </p:sp>
      <p:sp>
        <p:nvSpPr>
          <p:cNvPr id="11" name="Content Placeholder 10"/>
          <p:cNvSpPr>
            <a:spLocks noGrp="1"/>
          </p:cNvSpPr>
          <p:nvPr>
            <p:ph idx="1"/>
          </p:nvPr>
        </p:nvSpPr>
        <p:spPr>
          <a:xfrm>
            <a:off x="0" y="1214701"/>
            <a:ext cx="5448664" cy="5374132"/>
          </a:xfrm>
        </p:spPr>
        <p:txBody>
          <a:bodyPr>
            <a:normAutofit fontScale="92500" lnSpcReduction="20000"/>
          </a:bodyPr>
          <a:lstStyle/>
          <a:p>
            <a:r>
              <a:rPr lang="en-US" sz="2200" dirty="0" smtClean="0"/>
              <a:t>To stop France and Britain from impressing, or kidnapping, American sailors, President Jefferson proposed an embargo—a complete end to all trade with France and Britain. </a:t>
            </a:r>
          </a:p>
          <a:p>
            <a:r>
              <a:rPr lang="en-US" sz="2200" dirty="0" smtClean="0"/>
              <a:t>Jefferson hoped that this embargo would hurt France and Britain and it would convince them to stop the </a:t>
            </a:r>
            <a:r>
              <a:rPr lang="en-US" sz="2200" dirty="0" err="1" smtClean="0"/>
              <a:t>impressment</a:t>
            </a:r>
            <a:r>
              <a:rPr lang="en-US" sz="2200" dirty="0" smtClean="0"/>
              <a:t> of Americans.</a:t>
            </a:r>
          </a:p>
          <a:p>
            <a:r>
              <a:rPr lang="en-US" sz="2200" dirty="0" smtClean="0"/>
              <a:t>Unfortunately, Jefferson realized that Americans hated this embargo more than anyone else—it hurt the American economy and cursed Jefferson by calling it the “</a:t>
            </a:r>
            <a:r>
              <a:rPr lang="en-US" sz="2200" dirty="0" err="1" smtClean="0"/>
              <a:t>o</a:t>
            </a:r>
            <a:r>
              <a:rPr lang="en-US" sz="2200" dirty="0" smtClean="0"/>
              <a:t>-grab-me”—embargo spelled backwards </a:t>
            </a:r>
            <a:r>
              <a:rPr lang="en-US" sz="2200" dirty="0" err="1" smtClean="0">
                <a:sym typeface="Wingdings"/>
              </a:rPr>
              <a:t></a:t>
            </a:r>
            <a:r>
              <a:rPr lang="en-US" sz="2200" dirty="0" smtClean="0">
                <a:sym typeface="Wingdings"/>
              </a:rPr>
              <a:t> </a:t>
            </a:r>
            <a:endParaRPr lang="en-US" sz="2200" dirty="0" smtClean="0"/>
          </a:p>
          <a:p>
            <a:r>
              <a:rPr lang="en-US" sz="2200" dirty="0" smtClean="0"/>
              <a:t>Eventually, Congress repealed Jefferson’s embargo, but the French and British continued to attack American ships.</a:t>
            </a:r>
            <a:endParaRPr lang="en-US" sz="2200" dirty="0"/>
          </a:p>
        </p:txBody>
      </p:sp>
      <p:pic>
        <p:nvPicPr>
          <p:cNvPr id="13" name="Picture 12"/>
          <p:cNvPicPr>
            <a:picLocks noChangeAspect="1"/>
          </p:cNvPicPr>
          <p:nvPr/>
        </p:nvPicPr>
        <p:blipFill>
          <a:blip r:embed="rId2"/>
          <a:srcRect l="32291"/>
          <a:stretch>
            <a:fillRect/>
          </a:stretch>
        </p:blipFill>
        <p:spPr>
          <a:xfrm>
            <a:off x="5356624" y="3159276"/>
            <a:ext cx="2698163" cy="3044058"/>
          </a:xfrm>
          <a:prstGeom prst="rect">
            <a:avLst/>
          </a:prstGeom>
        </p:spPr>
      </p:pic>
      <p:pic>
        <p:nvPicPr>
          <p:cNvPr id="5124" name="Picture 4" descr="http://t.qkme.me/363zc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767" y="252412"/>
            <a:ext cx="2952750" cy="2695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498474" y="1325128"/>
            <a:ext cx="7556313" cy="1260755"/>
          </a:xfrm>
        </p:spPr>
        <p:txBody>
          <a:bodyPr>
            <a:normAutofit fontScale="85000" lnSpcReduction="20000"/>
          </a:bodyPr>
          <a:lstStyle/>
          <a:p>
            <a:r>
              <a:rPr lang="en-US" dirty="0" smtClean="0"/>
              <a:t>Did Jefferson use the arrows or the olive branch to deal with England and France?</a:t>
            </a:r>
          </a:p>
          <a:p>
            <a:r>
              <a:rPr lang="en-US" dirty="0" smtClean="0"/>
              <a:t>What does this cartoon say about how Americans felt about Jefferson’s embargo?</a:t>
            </a:r>
          </a:p>
        </p:txBody>
      </p:sp>
      <p:pic>
        <p:nvPicPr>
          <p:cNvPr id="4" name="Picture 3"/>
          <p:cNvPicPr>
            <a:picLocks noChangeAspect="1"/>
          </p:cNvPicPr>
          <p:nvPr/>
        </p:nvPicPr>
        <p:blipFill>
          <a:blip r:embed="rId2"/>
          <a:stretch>
            <a:fillRect/>
          </a:stretch>
        </p:blipFill>
        <p:spPr>
          <a:xfrm>
            <a:off x="1589500" y="2585883"/>
            <a:ext cx="7315200" cy="558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XYZ Affair Comic Strip</a:t>
            </a:r>
            <a:endParaRPr lang="en-US" dirty="0"/>
          </a:p>
        </p:txBody>
      </p:sp>
      <p:sp>
        <p:nvSpPr>
          <p:cNvPr id="3" name="Content Placeholder 2"/>
          <p:cNvSpPr>
            <a:spLocks noGrp="1"/>
          </p:cNvSpPr>
          <p:nvPr>
            <p:ph idx="1"/>
          </p:nvPr>
        </p:nvSpPr>
        <p:spPr/>
        <p:txBody>
          <a:bodyPr/>
          <a:lstStyle/>
          <a:p>
            <a:r>
              <a:rPr lang="en-US" dirty="0" smtClean="0"/>
              <a:t>DIRECTIONS: Create a comic strip that illustrates what happened during the XYZ affair.</a:t>
            </a:r>
          </a:p>
          <a:p>
            <a:pPr lvl="1"/>
            <a:r>
              <a:rPr lang="en-US" dirty="0" smtClean="0"/>
              <a:t>The first box should illustrate the CAUSE of the problem</a:t>
            </a:r>
          </a:p>
          <a:p>
            <a:pPr lvl="1"/>
            <a:r>
              <a:rPr lang="en-US" dirty="0" smtClean="0"/>
              <a:t>The second box should show me what happened during the XYZ affair</a:t>
            </a:r>
          </a:p>
          <a:p>
            <a:pPr lvl="1"/>
            <a:r>
              <a:rPr lang="en-US" dirty="0" smtClean="0"/>
              <a:t>The third box should show me how President Adams responded to the XYZ affair. </a:t>
            </a:r>
          </a:p>
          <a:p>
            <a:r>
              <a:rPr lang="en-US" dirty="0" smtClean="0"/>
              <a:t>Be sure to use </a:t>
            </a:r>
            <a:r>
              <a:rPr lang="en-US" b="1" dirty="0" smtClean="0"/>
              <a:t>color </a:t>
            </a:r>
            <a:r>
              <a:rPr lang="en-US" dirty="0" smtClean="0"/>
              <a:t>and write a caption explaining each picture you drew!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Embargo!</a:t>
            </a:r>
            <a:endParaRPr lang="en-US" dirty="0"/>
          </a:p>
        </p:txBody>
      </p:sp>
      <p:sp>
        <p:nvSpPr>
          <p:cNvPr id="3" name="Content Placeholder 2"/>
          <p:cNvSpPr>
            <a:spLocks noGrp="1"/>
          </p:cNvSpPr>
          <p:nvPr>
            <p:ph idx="1"/>
          </p:nvPr>
        </p:nvSpPr>
        <p:spPr/>
        <p:txBody>
          <a:bodyPr/>
          <a:lstStyle/>
          <a:p>
            <a:r>
              <a:rPr lang="en-US" dirty="0" smtClean="0"/>
              <a:t>DIRECTIONS: Create a comic strip that illustrates what happened during the trade embargo. </a:t>
            </a:r>
          </a:p>
          <a:p>
            <a:pPr lvl="1"/>
            <a:r>
              <a:rPr lang="en-US" dirty="0" smtClean="0"/>
              <a:t>The first box should illustrate the CAUSE of the embargo</a:t>
            </a:r>
          </a:p>
          <a:p>
            <a:pPr lvl="1"/>
            <a:r>
              <a:rPr lang="en-US" dirty="0" smtClean="0"/>
              <a:t>The second box should show me what the embargo did to America’s economy </a:t>
            </a:r>
          </a:p>
          <a:p>
            <a:pPr lvl="1"/>
            <a:r>
              <a:rPr lang="en-US" dirty="0" smtClean="0"/>
              <a:t>The third box should show me how Americans responded to the embargo. </a:t>
            </a:r>
          </a:p>
          <a:p>
            <a:r>
              <a:rPr lang="en-US" dirty="0" smtClean="0"/>
              <a:t>Be sure to use </a:t>
            </a:r>
            <a:r>
              <a:rPr lang="en-US" b="1" dirty="0" smtClean="0"/>
              <a:t>color </a:t>
            </a:r>
            <a:r>
              <a:rPr lang="en-US" dirty="0" smtClean="0"/>
              <a:t>and write a caption explaining each picture you drew!  </a:t>
            </a:r>
          </a:p>
          <a:p>
            <a:r>
              <a:rPr lang="en-US" dirty="0" smtClean="0"/>
              <a:t>Use your notes to make sure you are accurate!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8474" y="368092"/>
            <a:ext cx="4931783" cy="1232108"/>
          </a:xfrm>
        </p:spPr>
        <p:txBody>
          <a:bodyPr/>
          <a:lstStyle/>
          <a:p>
            <a:r>
              <a:rPr lang="en-US" sz="3300" dirty="0" smtClean="0"/>
              <a:t>E. Pluribus Unum</a:t>
            </a:r>
            <a:br>
              <a:rPr lang="en-US" sz="3300" dirty="0" smtClean="0"/>
            </a:br>
            <a:r>
              <a:rPr lang="en-US" sz="3300" dirty="0" smtClean="0"/>
              <a:t>Out of many, we are one.</a:t>
            </a:r>
            <a:endParaRPr lang="en-US" sz="3300" dirty="0"/>
          </a:p>
        </p:txBody>
      </p:sp>
      <p:sp>
        <p:nvSpPr>
          <p:cNvPr id="11" name="Content Placeholder 10"/>
          <p:cNvSpPr>
            <a:spLocks noGrp="1"/>
          </p:cNvSpPr>
          <p:nvPr>
            <p:ph idx="1"/>
          </p:nvPr>
        </p:nvSpPr>
        <p:spPr>
          <a:xfrm>
            <a:off x="498475" y="1895670"/>
            <a:ext cx="3132718" cy="4230493"/>
          </a:xfrm>
        </p:spPr>
        <p:txBody>
          <a:bodyPr/>
          <a:lstStyle/>
          <a:p>
            <a:r>
              <a:rPr lang="en-US" dirty="0" smtClean="0"/>
              <a:t>The bald eagle has come to be a symbol of the United States.</a:t>
            </a:r>
          </a:p>
          <a:p>
            <a:r>
              <a:rPr lang="en-US" dirty="0" smtClean="0"/>
              <a:t>Why is it an eagle?</a:t>
            </a:r>
          </a:p>
          <a:p>
            <a:r>
              <a:rPr lang="en-US" dirty="0" smtClean="0"/>
              <a:t>What is the eagle holding?</a:t>
            </a:r>
          </a:p>
          <a:p>
            <a:r>
              <a:rPr lang="en-US" dirty="0" smtClean="0"/>
              <a:t>What do these items represent?</a:t>
            </a:r>
          </a:p>
          <a:p>
            <a:r>
              <a:rPr lang="en-US" dirty="0" smtClean="0"/>
              <a:t>Why is the eagle looking to the left?</a:t>
            </a:r>
            <a:endParaRPr lang="en-US" dirty="0"/>
          </a:p>
        </p:txBody>
      </p:sp>
      <p:pic>
        <p:nvPicPr>
          <p:cNvPr id="12" name="Picture 11"/>
          <p:cNvPicPr>
            <a:picLocks noChangeAspect="1"/>
          </p:cNvPicPr>
          <p:nvPr/>
        </p:nvPicPr>
        <p:blipFill>
          <a:blip r:embed="rId2"/>
          <a:stretch>
            <a:fillRect/>
          </a:stretch>
        </p:blipFill>
        <p:spPr>
          <a:xfrm>
            <a:off x="3631192" y="593445"/>
            <a:ext cx="5512808" cy="62645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4" name="Content Placeholder 3"/>
          <p:cNvSpPr>
            <a:spLocks noGrp="1"/>
          </p:cNvSpPr>
          <p:nvPr>
            <p:ph idx="1"/>
          </p:nvPr>
        </p:nvSpPr>
        <p:spPr/>
        <p:txBody>
          <a:bodyPr/>
          <a:lstStyle/>
          <a:p>
            <a:r>
              <a:rPr lang="en-US" dirty="0" smtClean="0"/>
              <a:t>We learned last week that George Washington, our first president, preferred the policies of “isolationism.” But could we be isolationists (neutral) forever?</a:t>
            </a:r>
          </a:p>
          <a:p>
            <a:r>
              <a:rPr lang="en-US" dirty="0" smtClean="0"/>
              <a:t>When John Adams and Thomas Jefferson took over the office of President, our foreign policy was forced to change!</a:t>
            </a:r>
          </a:p>
          <a:p>
            <a:r>
              <a:rPr lang="en-US" dirty="0" smtClean="0"/>
              <a:t>Fill in your notes as we discuss…</a:t>
            </a:r>
          </a:p>
        </p:txBody>
      </p:sp>
      <p:sp>
        <p:nvSpPr>
          <p:cNvPr id="5" name="Text Placeholder 4"/>
          <p:cNvSpPr>
            <a:spLocks noGrp="1"/>
          </p:cNvSpPr>
          <p:nvPr>
            <p:ph type="body" sz="half" idx="2"/>
          </p:nvPr>
        </p:nvSpPr>
        <p:spPr/>
        <p:txBody>
          <a:bodyPr/>
          <a:lstStyle/>
          <a:p>
            <a:r>
              <a:rPr lang="en-US" dirty="0" smtClean="0"/>
              <a:t>Dealing with Other Countries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Dilemma #1:</a:t>
            </a:r>
            <a:endParaRPr lang="en-US" dirty="0"/>
          </a:p>
        </p:txBody>
      </p:sp>
      <p:sp>
        <p:nvSpPr>
          <p:cNvPr id="3" name="Content Placeholder 2"/>
          <p:cNvSpPr>
            <a:spLocks noGrp="1"/>
          </p:cNvSpPr>
          <p:nvPr>
            <p:ph idx="1"/>
          </p:nvPr>
        </p:nvSpPr>
        <p:spPr>
          <a:xfrm>
            <a:off x="1" y="1981200"/>
            <a:ext cx="4711100" cy="4876800"/>
          </a:xfrm>
        </p:spPr>
        <p:txBody>
          <a:bodyPr>
            <a:normAutofit/>
          </a:bodyPr>
          <a:lstStyle/>
          <a:p>
            <a:r>
              <a:rPr lang="en-US" dirty="0"/>
              <a:t>President John Adams soon realized after he became president that staying isolated and neutral with the nation of France was nearly impossible</a:t>
            </a:r>
          </a:p>
          <a:p>
            <a:r>
              <a:rPr lang="en-US" dirty="0"/>
              <a:t>The French had always viewed the British as their natural enemies. When America formed an alliance with England, France saw this as a betrayal. In response, they began attacking American merchant ships.</a:t>
            </a:r>
          </a:p>
          <a:p>
            <a:r>
              <a:rPr lang="en-US" dirty="0"/>
              <a:t>Throughout the year 1797, France attacked and seized over 316 American ships. </a:t>
            </a:r>
          </a:p>
          <a:p>
            <a:endParaRPr lang="en-US" dirty="0"/>
          </a:p>
        </p:txBody>
      </p:sp>
      <p:sp>
        <p:nvSpPr>
          <p:cNvPr id="4" name="Text Placeholder 3"/>
          <p:cNvSpPr>
            <a:spLocks noGrp="1"/>
          </p:cNvSpPr>
          <p:nvPr>
            <p:ph type="body" sz="half" idx="2"/>
          </p:nvPr>
        </p:nvSpPr>
        <p:spPr/>
        <p:txBody>
          <a:bodyPr/>
          <a:lstStyle/>
          <a:p>
            <a:r>
              <a:rPr lang="en-US" dirty="0" smtClean="0"/>
              <a:t>What should President Adams do to protect American ships?</a:t>
            </a:r>
            <a:endParaRPr lang="en-US" dirty="0"/>
          </a:p>
        </p:txBody>
      </p:sp>
      <p:pic>
        <p:nvPicPr>
          <p:cNvPr id="5" name="Picture 4"/>
          <p:cNvPicPr>
            <a:picLocks noChangeAspect="1"/>
          </p:cNvPicPr>
          <p:nvPr/>
        </p:nvPicPr>
        <p:blipFill>
          <a:blip r:embed="rId2"/>
          <a:stretch>
            <a:fillRect/>
          </a:stretch>
        </p:blipFill>
        <p:spPr>
          <a:xfrm>
            <a:off x="4711100" y="2466210"/>
            <a:ext cx="4990817" cy="35152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XYZ Affair</a:t>
            </a:r>
            <a:endParaRPr lang="en-US" dirty="0"/>
          </a:p>
        </p:txBody>
      </p:sp>
      <p:sp>
        <p:nvSpPr>
          <p:cNvPr id="6" name="Content Placeholder 5"/>
          <p:cNvSpPr>
            <a:spLocks noGrp="1"/>
          </p:cNvSpPr>
          <p:nvPr>
            <p:ph idx="1"/>
          </p:nvPr>
        </p:nvSpPr>
        <p:spPr>
          <a:xfrm>
            <a:off x="1437264" y="1094697"/>
            <a:ext cx="6036243" cy="5661703"/>
          </a:xfrm>
        </p:spPr>
        <p:txBody>
          <a:bodyPr>
            <a:normAutofit lnSpcReduction="10000"/>
          </a:bodyPr>
          <a:lstStyle/>
          <a:p>
            <a:r>
              <a:rPr lang="en-US" dirty="0" smtClean="0"/>
              <a:t>To deal with the French, President Adams sent three diplomats, or representatives, to France to end the attacks. To insult the Americans, the French Minister refused to meet with the diplomats and instead sent secret agents—known as X, Y, and Z—to meet with the Americans.</a:t>
            </a:r>
          </a:p>
          <a:p>
            <a:r>
              <a:rPr lang="en-US" dirty="0" smtClean="0"/>
              <a:t>The French X, Y, and Z secret agents demanded that the Americans pay France a bribe to get them to stop attacking American ships. In response, the Americans REFUSED to pay anything to France and reported this back to the President.</a:t>
            </a:r>
          </a:p>
          <a:p>
            <a:r>
              <a:rPr lang="en-US" dirty="0" smtClean="0"/>
              <a:t>President Adams decided to recruit an army and use American ships to attack the French at sea. Though war was never declared, this show of strength showed the world that America would not take abuse without fighting back!</a:t>
            </a:r>
            <a:endParaRPr lang="en-US" dirty="0"/>
          </a:p>
        </p:txBody>
      </p:sp>
      <p:pic>
        <p:nvPicPr>
          <p:cNvPr id="7" name="Picture 6"/>
          <p:cNvPicPr>
            <a:picLocks noChangeAspect="1"/>
          </p:cNvPicPr>
          <p:nvPr/>
        </p:nvPicPr>
        <p:blipFill>
          <a:blip r:embed="rId2"/>
          <a:srcRect r="66079"/>
          <a:stretch>
            <a:fillRect/>
          </a:stretch>
        </p:blipFill>
        <p:spPr>
          <a:xfrm>
            <a:off x="-285897" y="3429000"/>
            <a:ext cx="1723161" cy="3327400"/>
          </a:xfrm>
          <a:prstGeom prst="rect">
            <a:avLst/>
          </a:prstGeom>
        </p:spPr>
      </p:pic>
      <p:pic>
        <p:nvPicPr>
          <p:cNvPr id="8" name="Picture 7"/>
          <p:cNvPicPr>
            <a:picLocks noChangeAspect="1"/>
          </p:cNvPicPr>
          <p:nvPr/>
        </p:nvPicPr>
        <p:blipFill>
          <a:blip r:embed="rId2"/>
          <a:srcRect l="34011" r="33105"/>
          <a:stretch>
            <a:fillRect/>
          </a:stretch>
        </p:blipFill>
        <p:spPr>
          <a:xfrm>
            <a:off x="7473507" y="101600"/>
            <a:ext cx="1670493" cy="332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XYZ Affair. Scandalous! </a:t>
            </a:r>
            <a:endParaRPr lang="en-US" dirty="0"/>
          </a:p>
        </p:txBody>
      </p:sp>
      <p:pic>
        <p:nvPicPr>
          <p:cNvPr id="1026" name="Picture 2" descr="http://i.chzbgr.com/completestore/2011/5/29/e6af466c-174f-4540-bd8b-1def27b7e9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767" y="1119730"/>
            <a:ext cx="3895725" cy="544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or Peace? </a:t>
            </a:r>
            <a:endParaRPr lang="en-US" dirty="0"/>
          </a:p>
        </p:txBody>
      </p:sp>
      <p:sp>
        <p:nvSpPr>
          <p:cNvPr id="3" name="Content Placeholder 2"/>
          <p:cNvSpPr>
            <a:spLocks noGrp="1"/>
          </p:cNvSpPr>
          <p:nvPr>
            <p:ph idx="1"/>
          </p:nvPr>
        </p:nvSpPr>
        <p:spPr>
          <a:xfrm>
            <a:off x="498475" y="1981200"/>
            <a:ext cx="6220318" cy="4876800"/>
          </a:xfrm>
        </p:spPr>
        <p:txBody>
          <a:bodyPr/>
          <a:lstStyle/>
          <a:p>
            <a:r>
              <a:rPr lang="en-US" dirty="0" smtClean="0"/>
              <a:t>President Adams knew that he could declare a war with France and have the support of many angry Americans. Adams also knew, however, that war would not be good for America and that it was in our interests to keep peace with the French.</a:t>
            </a:r>
          </a:p>
          <a:p>
            <a:r>
              <a:rPr lang="en-US" dirty="0" smtClean="0"/>
              <a:t>When Napoleon took over France in 1799, he was ready to make peace with America and agreed to stop attacking our ships at sea.</a:t>
            </a:r>
          </a:p>
          <a:p>
            <a:r>
              <a:rPr lang="en-US" dirty="0" smtClean="0"/>
              <a:t>President Adams chose the olive branch instead of the arrows to solve our first foreign dilemma!</a:t>
            </a:r>
            <a:endParaRPr lang="en-US" dirty="0"/>
          </a:p>
        </p:txBody>
      </p:sp>
      <p:sp>
        <p:nvSpPr>
          <p:cNvPr id="4" name="Text Placeholder 3"/>
          <p:cNvSpPr>
            <a:spLocks noGrp="1"/>
          </p:cNvSpPr>
          <p:nvPr>
            <p:ph type="body" sz="half" idx="2"/>
          </p:nvPr>
        </p:nvSpPr>
        <p:spPr/>
        <p:txBody>
          <a:bodyPr/>
          <a:lstStyle/>
          <a:p>
            <a:r>
              <a:rPr lang="en-US" dirty="0" smtClean="0"/>
              <a:t>Arrows or the Olive Branch?</a:t>
            </a:r>
            <a:endParaRPr lang="en-US" dirty="0"/>
          </a:p>
        </p:txBody>
      </p:sp>
      <p:pic>
        <p:nvPicPr>
          <p:cNvPr id="6" name="Picture 5"/>
          <p:cNvPicPr>
            <a:picLocks noChangeAspect="1"/>
          </p:cNvPicPr>
          <p:nvPr/>
        </p:nvPicPr>
        <p:blipFill>
          <a:blip r:embed="rId2"/>
          <a:srcRect l="21918" r="17836"/>
          <a:stretch>
            <a:fillRect/>
          </a:stretch>
        </p:blipFill>
        <p:spPr>
          <a:xfrm>
            <a:off x="6718793" y="134471"/>
            <a:ext cx="2098472" cy="57732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 your Understanding!</a:t>
            </a:r>
            <a:endParaRPr lang="en-US" dirty="0"/>
          </a:p>
        </p:txBody>
      </p:sp>
      <p:sp>
        <p:nvSpPr>
          <p:cNvPr id="6" name="Content Placeholder 5"/>
          <p:cNvSpPr>
            <a:spLocks noGrp="1"/>
          </p:cNvSpPr>
          <p:nvPr>
            <p:ph idx="1"/>
          </p:nvPr>
        </p:nvSpPr>
        <p:spPr/>
        <p:txBody>
          <a:bodyPr/>
          <a:lstStyle/>
          <a:p>
            <a:pPr lvl="0"/>
            <a:r>
              <a:rPr lang="en-US" dirty="0" smtClean="0"/>
              <a:t>Why was it so difficult for America to remain “isolationist”?</a:t>
            </a:r>
          </a:p>
          <a:p>
            <a:pPr lvl="0"/>
            <a:r>
              <a:rPr lang="en-US" dirty="0" smtClean="0"/>
              <a:t>How did President Adams solve this dilemma—with arrows or an olive branch? </a:t>
            </a:r>
            <a:endParaRPr lang="en-US" dirty="0"/>
          </a:p>
        </p:txBody>
      </p:sp>
      <p:pic>
        <p:nvPicPr>
          <p:cNvPr id="2050" name="Picture 2" descr="http://funny-pictures-blog.com/wp-content/uploads/2012/03/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397" y="3199017"/>
            <a:ext cx="4479403" cy="3335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Foreign Dilemma #2:</a:t>
            </a:r>
            <a:endParaRPr lang="en-US" dirty="0"/>
          </a:p>
        </p:txBody>
      </p:sp>
      <p:sp>
        <p:nvSpPr>
          <p:cNvPr id="5" name="Content Placeholder 4"/>
          <p:cNvSpPr>
            <a:spLocks noGrp="1"/>
          </p:cNvSpPr>
          <p:nvPr>
            <p:ph idx="1"/>
          </p:nvPr>
        </p:nvSpPr>
        <p:spPr>
          <a:xfrm>
            <a:off x="0" y="1981200"/>
            <a:ext cx="6091465" cy="4876800"/>
          </a:xfrm>
        </p:spPr>
        <p:txBody>
          <a:bodyPr>
            <a:normAutofit/>
          </a:bodyPr>
          <a:lstStyle/>
          <a:p>
            <a:r>
              <a:rPr lang="en-US" dirty="0" smtClean="0"/>
              <a:t>When France and Britain entered war with each other, they insisted that America take a side! When Jefferson took office, he wanted to practice isolationism and stay out of Europe’s drama. </a:t>
            </a:r>
          </a:p>
          <a:p>
            <a:r>
              <a:rPr lang="en-US" dirty="0" smtClean="0"/>
              <a:t>Unfortunately, France and England would not allow for American neutrality. Both countries started attacking American ships if they attempted to trade with the enemy country. </a:t>
            </a:r>
          </a:p>
          <a:p>
            <a:r>
              <a:rPr lang="en-US" dirty="0" smtClean="0"/>
              <a:t>Both England and France started impressing, or kidnapping, American sailors and forced them to serve in the British or French navy!</a:t>
            </a:r>
            <a:endParaRPr lang="en-US" dirty="0"/>
          </a:p>
        </p:txBody>
      </p:sp>
      <p:sp>
        <p:nvSpPr>
          <p:cNvPr id="6" name="Text Placeholder 5"/>
          <p:cNvSpPr>
            <a:spLocks noGrp="1"/>
          </p:cNvSpPr>
          <p:nvPr>
            <p:ph type="body" sz="half" idx="2"/>
          </p:nvPr>
        </p:nvSpPr>
        <p:spPr/>
        <p:txBody>
          <a:bodyPr/>
          <a:lstStyle/>
          <a:p>
            <a:r>
              <a:rPr lang="en-US" dirty="0" smtClean="0"/>
              <a:t>How should President Jefferson deal with kidnapping and pirates?</a:t>
            </a:r>
            <a:endParaRPr lang="en-US" dirty="0"/>
          </a:p>
        </p:txBody>
      </p:sp>
      <p:pic>
        <p:nvPicPr>
          <p:cNvPr id="8" name="Picture 7"/>
          <p:cNvPicPr>
            <a:picLocks noChangeAspect="1"/>
          </p:cNvPicPr>
          <p:nvPr/>
        </p:nvPicPr>
        <p:blipFill>
          <a:blip r:embed="rId2"/>
          <a:srcRect l="27353" t="3960" r="21917"/>
          <a:stretch>
            <a:fillRect/>
          </a:stretch>
        </p:blipFill>
        <p:spPr>
          <a:xfrm>
            <a:off x="6576289" y="134471"/>
            <a:ext cx="1866252" cy="2861845"/>
          </a:xfrm>
          <a:prstGeom prst="rect">
            <a:avLst/>
          </a:prstGeom>
        </p:spPr>
      </p:pic>
      <p:pic>
        <p:nvPicPr>
          <p:cNvPr id="3074" name="Picture 2" descr="http://cdn.ghettoredhot.com/wp-content/uploads/2012/07/pirates-of-the-caribb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957" y="2996316"/>
            <a:ext cx="3291043" cy="3133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3431</TotalTime>
  <Words>906</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Rockwell</vt:lpstr>
      <vt:lpstr>Wingdings</vt:lpstr>
      <vt:lpstr>Advantage</vt:lpstr>
      <vt:lpstr>PowerPoint Presentation</vt:lpstr>
      <vt:lpstr>E. Pluribus Unum Out of many, we are one.</vt:lpstr>
      <vt:lpstr>Foreign Policy</vt:lpstr>
      <vt:lpstr>Foreign Dilemma #1:</vt:lpstr>
      <vt:lpstr>The XYZ Affair</vt:lpstr>
      <vt:lpstr>The XYZ Affair. Scandalous! </vt:lpstr>
      <vt:lpstr>War or Peace? </vt:lpstr>
      <vt:lpstr>Check your Understanding!</vt:lpstr>
      <vt:lpstr>Foreign Dilemma #2:</vt:lpstr>
      <vt:lpstr>Trade Embargo!</vt:lpstr>
      <vt:lpstr>Check your Understanding!</vt:lpstr>
      <vt:lpstr>ACTIVITY: XYZ Affair Comic Strip</vt:lpstr>
      <vt:lpstr>Trade Embargo!</vt:lpstr>
    </vt:vector>
  </TitlesOfParts>
  <Company>Rice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November 16th</dc:title>
  <dc:creator>Pamela Mathai</dc:creator>
  <cp:lastModifiedBy>Teacher</cp:lastModifiedBy>
  <cp:revision>10</cp:revision>
  <dcterms:created xsi:type="dcterms:W3CDTF">2012-11-16T02:00:47Z</dcterms:created>
  <dcterms:modified xsi:type="dcterms:W3CDTF">2016-02-10T19:26:07Z</dcterms:modified>
</cp:coreProperties>
</file>