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2" r:id="rId2"/>
    <p:sldId id="256" r:id="rId3"/>
    <p:sldId id="283" r:id="rId4"/>
    <p:sldId id="262" r:id="rId5"/>
    <p:sldId id="261" r:id="rId6"/>
    <p:sldId id="263" r:id="rId7"/>
    <p:sldId id="266" r:id="rId8"/>
    <p:sldId id="270" r:id="rId9"/>
    <p:sldId id="271" r:id="rId10"/>
    <p:sldId id="257" r:id="rId11"/>
    <p:sldId id="267" r:id="rId12"/>
    <p:sldId id="258" r:id="rId13"/>
    <p:sldId id="279" r:id="rId14"/>
    <p:sldId id="259" r:id="rId15"/>
    <p:sldId id="260" r:id="rId16"/>
    <p:sldId id="278" r:id="rId17"/>
    <p:sldId id="276"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0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B25D549-8C75-4F77-8C2D-1D63AADFC9B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6FF10B31-0936-4718-97BF-C2C2FE7EA3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5D549-8C75-4F77-8C2D-1D63AADFC9B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0B31-0936-4718-97BF-C2C2FE7EA3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5D549-8C75-4F77-8C2D-1D63AADFC9B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0B31-0936-4718-97BF-C2C2FE7EA3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B25D549-8C75-4F77-8C2D-1D63AADFC9B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0B31-0936-4718-97BF-C2C2FE7EA3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B25D549-8C75-4F77-8C2D-1D63AADFC9B2}"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0B31-0936-4718-97BF-C2C2FE7EA3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B25D549-8C75-4F77-8C2D-1D63AADFC9B2}"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0B31-0936-4718-97BF-C2C2FE7EA3D3}"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B25D549-8C75-4F77-8C2D-1D63AADFC9B2}"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F10B31-0936-4718-97BF-C2C2FE7EA3D3}"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B25D549-8C75-4F77-8C2D-1D63AADFC9B2}"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F10B31-0936-4718-97BF-C2C2FE7EA3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B25D549-8C75-4F77-8C2D-1D63AADFC9B2}"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F10B31-0936-4718-97BF-C2C2FE7EA3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B25D549-8C75-4F77-8C2D-1D63AADFC9B2}"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0B31-0936-4718-97BF-C2C2FE7EA3D3}"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B25D549-8C75-4F77-8C2D-1D63AADFC9B2}"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0B31-0936-4718-97BF-C2C2FE7EA3D3}"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DB25D549-8C75-4F77-8C2D-1D63AADFC9B2}" type="datetimeFigureOut">
              <a:rPr lang="en-US" smtClean="0"/>
              <a:t>2/10/2020</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6FF10B31-0936-4718-97BF-C2C2FE7EA3D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w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Thomas Jefferson Guided </a:t>
            </a:r>
            <a:r>
              <a:rPr lang="en-US" dirty="0" smtClean="0"/>
              <a:t>Notes</a:t>
            </a:r>
            <a:br>
              <a:rPr lang="en-US" dirty="0" smtClean="0"/>
            </a:br>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3600" dirty="0" smtClean="0"/>
              <a:t>SWBAT understand the significance </a:t>
            </a:r>
            <a:r>
              <a:rPr lang="en-US" sz="3600" dirty="0" smtClean="0"/>
              <a:t>of a New Party in Power &amp; </a:t>
            </a:r>
            <a:r>
              <a:rPr lang="en-US" sz="3600" dirty="0" smtClean="0"/>
              <a:t>Marbury vs. Madison, </a:t>
            </a:r>
            <a:r>
              <a:rPr lang="en-US" sz="3600" dirty="0" smtClean="0"/>
              <a:t>through </a:t>
            </a:r>
            <a:r>
              <a:rPr lang="en-US" sz="3600" dirty="0" smtClean="0"/>
              <a:t>a series of image and quotation analysis</a:t>
            </a:r>
          </a:p>
          <a:p>
            <a:pPr marL="68580" indent="0">
              <a:buNone/>
            </a:pPr>
            <a:endParaRPr lang="en-US" sz="3600" dirty="0"/>
          </a:p>
        </p:txBody>
      </p:sp>
    </p:spTree>
    <p:extLst>
      <p:ext uri="{BB962C8B-B14F-4D97-AF65-F5344CB8AC3E}">
        <p14:creationId xmlns:p14="http://schemas.microsoft.com/office/powerpoint/2010/main" val="2565601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smtClean="0"/>
              <a:t>Marbury vs. Madison</a:t>
            </a:r>
            <a:endParaRPr lang="en-US" sz="4800" dirty="0"/>
          </a:p>
        </p:txBody>
      </p:sp>
      <p:sp>
        <p:nvSpPr>
          <p:cNvPr id="5" name="Content Placeholder 4"/>
          <p:cNvSpPr>
            <a:spLocks noGrp="1"/>
          </p:cNvSpPr>
          <p:nvPr>
            <p:ph idx="1"/>
          </p:nvPr>
        </p:nvSpPr>
        <p:spPr/>
        <p:txBody>
          <a:bodyPr>
            <a:normAutofit/>
          </a:bodyPr>
          <a:lstStyle/>
          <a:p>
            <a:pPr marL="68580" indent="0" algn="ctr">
              <a:buNone/>
            </a:pPr>
            <a:r>
              <a:rPr lang="en-US" sz="4000" dirty="0" smtClean="0"/>
              <a:t>EFFECT:</a:t>
            </a:r>
          </a:p>
          <a:p>
            <a:pPr algn="ctr"/>
            <a:r>
              <a:rPr lang="en-US" sz="4000" dirty="0" smtClean="0"/>
              <a:t>Established Judicial Review</a:t>
            </a:r>
          </a:p>
          <a:p>
            <a:pPr algn="ctr"/>
            <a:r>
              <a:rPr lang="en-US" sz="4000" dirty="0" smtClean="0"/>
              <a:t>Gave the Supreme Court the power they have today</a:t>
            </a:r>
            <a:endParaRPr lang="en-US" sz="4000" dirty="0"/>
          </a:p>
        </p:txBody>
      </p:sp>
      <p:sp>
        <p:nvSpPr>
          <p:cNvPr id="2" name="Rectangle 1"/>
          <p:cNvSpPr/>
          <p:nvPr/>
        </p:nvSpPr>
        <p:spPr>
          <a:xfrm>
            <a:off x="914400" y="4572000"/>
            <a:ext cx="7620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Judicial Review: the power to reject laws that were unconstitutional</a:t>
            </a:r>
          </a:p>
        </p:txBody>
      </p:sp>
    </p:spTree>
    <p:extLst>
      <p:ext uri="{BB962C8B-B14F-4D97-AF65-F5344CB8AC3E}">
        <p14:creationId xmlns:p14="http://schemas.microsoft.com/office/powerpoint/2010/main" val="774440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a:t>
            </a:r>
            <a:endParaRPr lang="en-US" dirty="0"/>
          </a:p>
        </p:txBody>
      </p:sp>
      <p:sp>
        <p:nvSpPr>
          <p:cNvPr id="3" name="Content Placeholder 2"/>
          <p:cNvSpPr>
            <a:spLocks noGrp="1"/>
          </p:cNvSpPr>
          <p:nvPr>
            <p:ph idx="1"/>
          </p:nvPr>
        </p:nvSpPr>
        <p:spPr>
          <a:xfrm>
            <a:off x="685800" y="2057400"/>
            <a:ext cx="7772400" cy="3733800"/>
          </a:xfrm>
        </p:spPr>
        <p:txBody>
          <a:bodyPr/>
          <a:lstStyle/>
          <a:p>
            <a:r>
              <a:rPr lang="en-US" sz="3200" dirty="0" smtClean="0"/>
              <a:t>“The opinion which gives to the judges the right to decide what laws are constitutional and what not, not only for themselves…but for the Legislature and Executive also…would make the judiciary a [tyrannical] branch”</a:t>
            </a:r>
          </a:p>
          <a:p>
            <a:pPr marL="68580" indent="0" algn="r">
              <a:buNone/>
            </a:pPr>
            <a:r>
              <a:rPr lang="en-US" dirty="0" smtClean="0"/>
              <a:t>-Thomas Jefferson, letter to Abigail Adams, 1804</a:t>
            </a:r>
            <a:endParaRPr lang="en-US" dirty="0"/>
          </a:p>
        </p:txBody>
      </p:sp>
      <p:sp>
        <p:nvSpPr>
          <p:cNvPr id="4" name="Rectangle 3"/>
          <p:cNvSpPr/>
          <p:nvPr/>
        </p:nvSpPr>
        <p:spPr>
          <a:xfrm>
            <a:off x="457200" y="1219200"/>
            <a:ext cx="8458200" cy="838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t>What was Jefferson’s opinion about Marbury vs. Madison?</a:t>
            </a:r>
            <a:endParaRPr lang="en-US" sz="3200" dirty="0"/>
          </a:p>
        </p:txBody>
      </p:sp>
      <p:sp>
        <p:nvSpPr>
          <p:cNvPr id="5" name="Oval 4"/>
          <p:cNvSpPr/>
          <p:nvPr/>
        </p:nvSpPr>
        <p:spPr>
          <a:xfrm>
            <a:off x="152400" y="990600"/>
            <a:ext cx="9144000" cy="1066800"/>
          </a:xfrm>
          <a:prstGeom prst="ellipse">
            <a:avLst/>
          </a:prstGeom>
          <a:noFill/>
          <a:ln w="762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 name="Straight Connector 8"/>
          <p:cNvCxnSpPr/>
          <p:nvPr/>
        </p:nvCxnSpPr>
        <p:spPr>
          <a:xfrm>
            <a:off x="3203864" y="4495800"/>
            <a:ext cx="494953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048000"/>
            <a:ext cx="7086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88027" y="5029200"/>
            <a:ext cx="9906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9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smtClean="0"/>
              <a:t>THOMAS JEFFERSON</a:t>
            </a:r>
            <a:endParaRPr lang="en-US" sz="4800" dirty="0"/>
          </a:p>
        </p:txBody>
      </p:sp>
      <p:sp>
        <p:nvSpPr>
          <p:cNvPr id="5" name="Content Placeholder 4"/>
          <p:cNvSpPr>
            <a:spLocks noGrp="1"/>
          </p:cNvSpPr>
          <p:nvPr>
            <p:ph idx="1"/>
          </p:nvPr>
        </p:nvSpPr>
        <p:spPr>
          <a:xfrm>
            <a:off x="627856" y="1676400"/>
            <a:ext cx="7772400" cy="3733800"/>
          </a:xfrm>
        </p:spPr>
        <p:txBody>
          <a:bodyPr>
            <a:normAutofit fontScale="92500" lnSpcReduction="10000"/>
          </a:bodyPr>
          <a:lstStyle/>
          <a:p>
            <a:pPr marL="68580" indent="0" algn="ctr">
              <a:buNone/>
            </a:pPr>
            <a:r>
              <a:rPr lang="en-US" sz="4000" dirty="0" smtClean="0"/>
              <a:t>Louisiana Purchase</a:t>
            </a:r>
          </a:p>
          <a:p>
            <a:pPr algn="ctr"/>
            <a:r>
              <a:rPr lang="en-US" sz="3600" dirty="0" smtClean="0"/>
              <a:t>Wanted to expand WEST </a:t>
            </a:r>
          </a:p>
          <a:p>
            <a:pPr algn="ctr"/>
            <a:r>
              <a:rPr lang="en-US" sz="3600" dirty="0" smtClean="0"/>
              <a:t>1803, Napoleon Bonaparte, the new ruler of France sold the Louisiana Territory </a:t>
            </a:r>
            <a:r>
              <a:rPr lang="en-US" sz="3600" dirty="0"/>
              <a:t>for 15 million </a:t>
            </a:r>
            <a:r>
              <a:rPr lang="en-US" sz="3600" dirty="0" smtClean="0"/>
              <a:t>dollars (3-4 </a:t>
            </a:r>
            <a:r>
              <a:rPr lang="en-US" sz="3600" dirty="0"/>
              <a:t>cents per </a:t>
            </a:r>
            <a:r>
              <a:rPr lang="en-US" sz="3600" dirty="0" smtClean="0"/>
              <a:t>acre!)</a:t>
            </a:r>
          </a:p>
          <a:p>
            <a:pPr algn="ctr"/>
            <a:r>
              <a:rPr lang="en-US" sz="3600" dirty="0" smtClean="0"/>
              <a:t>Not really constitutional!!! (Bad Ducky!!)</a:t>
            </a:r>
            <a:endParaRPr lang="en-US" sz="3600" dirty="0"/>
          </a:p>
          <a:p>
            <a:pPr algn="ctr"/>
            <a:r>
              <a:rPr lang="en-US" sz="3600" dirty="0" smtClean="0"/>
              <a:t>Doubled the size of the United States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143" y="1752600"/>
            <a:ext cx="674211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s://encrypted-tbn1.gstatic.com/images?q=tbn:ANd9GcTKTT-3KajxeYxIoG_fSZzbOxccpt2vGpN1_BQ2KUu449iy-jB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901" r="89604"/>
                    </a14:imgEffect>
                  </a14:imgLayer>
                </a14:imgProps>
              </a:ext>
              <a:ext uri="{28A0092B-C50C-407E-A947-70E740481C1C}">
                <a14:useLocalDpi xmlns:a14="http://schemas.microsoft.com/office/drawing/2010/main" val="0"/>
              </a:ext>
            </a:extLst>
          </a:blip>
          <a:srcRect/>
          <a:stretch>
            <a:fillRect/>
          </a:stretch>
        </p:blipFill>
        <p:spPr bwMode="auto">
          <a:xfrm>
            <a:off x="7239496" y="2597459"/>
            <a:ext cx="1849104" cy="227934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4455543" y="2895600"/>
            <a:ext cx="685800"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455543" y="3456052"/>
            <a:ext cx="685800"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372873" y="4038600"/>
            <a:ext cx="685800"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43" y="1905000"/>
            <a:ext cx="674211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s://encrypted-tbn2.gstatic.com/images?q=tbn:ANd9GcQUILVQ_i7TwtBcEmCkHZWDCgSeCtHZGpnQguJuMvUa9O6lSyL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475556"/>
            <a:ext cx="2027267" cy="283052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cyril\AppData\Local\Microsoft\Windows\Temporary Internet Files\Content.IE5\9MB6VEM8\MC90044131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400" y="3013494"/>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47666" y="5029200"/>
            <a:ext cx="4501553"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$15 millions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124" name="Picture 4" descr="C:\Users\ecyril\AppData\Local\Microsoft\Windows\Temporary Internet Files\Content.IE5\G6KOV5UY\MC90014951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4012" y="1328488"/>
            <a:ext cx="3143061" cy="2127564"/>
          </a:xfrm>
          <a:prstGeom prst="rect">
            <a:avLst/>
          </a:prstGeom>
          <a:noFill/>
          <a:extLst>
            <a:ext uri="{909E8E84-426E-40DD-AFC4-6F175D3DCCD1}">
              <a14:hiddenFill xmlns:a14="http://schemas.microsoft.com/office/drawing/2010/main">
                <a:solidFill>
                  <a:srgbClr val="FFFFFF"/>
                </a:solidFill>
              </a14:hiddenFill>
            </a:ext>
          </a:extLst>
        </p:spPr>
      </p:pic>
      <p:sp>
        <p:nvSpPr>
          <p:cNvPr id="10" name="Multiply 9"/>
          <p:cNvSpPr/>
          <p:nvPr/>
        </p:nvSpPr>
        <p:spPr>
          <a:xfrm>
            <a:off x="2009248" y="856050"/>
            <a:ext cx="4336152" cy="259412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5995972" y="2282671"/>
            <a:ext cx="4336152" cy="259412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3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512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12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1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12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7" grpId="1" animBg="1"/>
      <p:bldP spid="10" grpId="0" animBg="1"/>
      <p:bldP spid="10"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purchase</a:t>
            </a:r>
            <a:endParaRPr lang="en-US" dirty="0"/>
          </a:p>
        </p:txBody>
      </p:sp>
      <p:sp>
        <p:nvSpPr>
          <p:cNvPr id="3" name="Content Placeholder 2"/>
          <p:cNvSpPr>
            <a:spLocks noGrp="1"/>
          </p:cNvSpPr>
          <p:nvPr>
            <p:ph idx="1"/>
          </p:nvPr>
        </p:nvSpPr>
        <p:spPr/>
        <p:txBody>
          <a:bodyPr/>
          <a:lstStyle/>
          <a:p>
            <a:pPr marL="68580" indent="0">
              <a:buNone/>
            </a:pPr>
            <a:endParaRPr lang="en-US" dirty="0"/>
          </a:p>
        </p:txBody>
      </p:sp>
      <p:sp>
        <p:nvSpPr>
          <p:cNvPr id="4" name="TextBox 3"/>
          <p:cNvSpPr txBox="1"/>
          <p:nvPr/>
        </p:nvSpPr>
        <p:spPr>
          <a:xfrm>
            <a:off x="762000" y="2286000"/>
            <a:ext cx="7620000" cy="2308324"/>
          </a:xfrm>
          <a:prstGeom prst="rect">
            <a:avLst/>
          </a:prstGeom>
          <a:noFill/>
        </p:spPr>
        <p:txBody>
          <a:bodyPr wrap="square" rtlCol="0">
            <a:spAutoFit/>
          </a:bodyPr>
          <a:lstStyle/>
          <a:p>
            <a:pPr marL="342900" indent="-342900">
              <a:buAutoNum type="arabicPeriod"/>
            </a:pPr>
            <a:r>
              <a:rPr lang="en-US" sz="3600" dirty="0" smtClean="0"/>
              <a:t>Why did Jefferson purchase Louisiana?</a:t>
            </a:r>
          </a:p>
          <a:p>
            <a:pPr marL="342900" indent="-342900">
              <a:buAutoNum type="arabicPeriod"/>
            </a:pPr>
            <a:r>
              <a:rPr lang="en-US" sz="3600" dirty="0" smtClean="0"/>
              <a:t>Why did this go against the Demo-Rep. beliefs?</a:t>
            </a:r>
          </a:p>
          <a:p>
            <a:pPr marL="342900" indent="-342900">
              <a:buAutoNum type="arabicPeriod"/>
            </a:pPr>
            <a:r>
              <a:rPr lang="en-US" sz="3600" dirty="0" smtClean="0"/>
              <a:t>Why did he do it anyway?</a:t>
            </a:r>
            <a:endParaRPr lang="en-US" sz="3600" dirty="0"/>
          </a:p>
        </p:txBody>
      </p:sp>
    </p:spTree>
    <p:extLst>
      <p:ext uri="{BB962C8B-B14F-4D97-AF65-F5344CB8AC3E}">
        <p14:creationId xmlns:p14="http://schemas.microsoft.com/office/powerpoint/2010/main" val="45845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smtClean="0"/>
              <a:t>THOMAS JEFFERSON</a:t>
            </a:r>
            <a:endParaRPr lang="en-US" sz="4800" dirty="0"/>
          </a:p>
        </p:txBody>
      </p:sp>
      <p:sp>
        <p:nvSpPr>
          <p:cNvPr id="5" name="Content Placeholder 4"/>
          <p:cNvSpPr>
            <a:spLocks noGrp="1"/>
          </p:cNvSpPr>
          <p:nvPr>
            <p:ph idx="1"/>
          </p:nvPr>
        </p:nvSpPr>
        <p:spPr>
          <a:xfrm>
            <a:off x="228600" y="1295400"/>
            <a:ext cx="8458200" cy="3733800"/>
          </a:xfrm>
        </p:spPr>
        <p:txBody>
          <a:bodyPr>
            <a:normAutofit/>
          </a:bodyPr>
          <a:lstStyle/>
          <a:p>
            <a:pPr marL="68580" indent="0" algn="ctr">
              <a:buNone/>
            </a:pPr>
            <a:r>
              <a:rPr lang="en-US" sz="4000" dirty="0" smtClean="0"/>
              <a:t>Lewis and Clark Expedition</a:t>
            </a:r>
          </a:p>
          <a:p>
            <a:pPr algn="ctr"/>
            <a:r>
              <a:rPr lang="en-US" sz="3200" dirty="0" smtClean="0"/>
              <a:t>Explorers who mapped path to Pacific Ocean</a:t>
            </a:r>
          </a:p>
          <a:p>
            <a:pPr algn="ctr"/>
            <a:r>
              <a:rPr lang="en-US" sz="3200" dirty="0" smtClean="0"/>
              <a:t>Sacagawea was a 15 year old Shoshone Native American guide</a:t>
            </a:r>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80090"/>
            <a:ext cx="478536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573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68580" indent="0" algn="ctr"/>
            <a:r>
              <a:rPr lang="en-US" sz="4800" dirty="0"/>
              <a:t>Embargo Act of 1807</a:t>
            </a:r>
          </a:p>
        </p:txBody>
      </p:sp>
      <p:sp>
        <p:nvSpPr>
          <p:cNvPr id="5" name="Content Placeholder 4"/>
          <p:cNvSpPr>
            <a:spLocks noGrp="1"/>
          </p:cNvSpPr>
          <p:nvPr>
            <p:ph idx="1"/>
          </p:nvPr>
        </p:nvSpPr>
        <p:spPr/>
        <p:txBody>
          <a:bodyPr>
            <a:normAutofit/>
          </a:bodyPr>
          <a:lstStyle/>
          <a:p>
            <a:pPr marL="68580" indent="0" algn="ctr">
              <a:buNone/>
            </a:pPr>
            <a:r>
              <a:rPr lang="en-US" sz="4000" dirty="0" smtClean="0"/>
              <a:t>British would stop U.S. ships to search for </a:t>
            </a:r>
            <a:r>
              <a:rPr lang="en-US" sz="4000" b="1" dirty="0" smtClean="0"/>
              <a:t>deserters</a:t>
            </a:r>
            <a:r>
              <a:rPr lang="en-US" sz="4000" dirty="0" smtClean="0"/>
              <a:t> &amp; would sometimes </a:t>
            </a:r>
            <a:r>
              <a:rPr lang="en-US" sz="4000" b="1" dirty="0" smtClean="0"/>
              <a:t>impress</a:t>
            </a:r>
            <a:r>
              <a:rPr lang="en-US" sz="4000" dirty="0" smtClean="0"/>
              <a:t> Americans to serve on the British ships. </a:t>
            </a:r>
          </a:p>
        </p:txBody>
      </p:sp>
      <p:sp>
        <p:nvSpPr>
          <p:cNvPr id="6" name="Rectangle 5"/>
          <p:cNvSpPr/>
          <p:nvPr/>
        </p:nvSpPr>
        <p:spPr>
          <a:xfrm>
            <a:off x="3200400" y="4001219"/>
            <a:ext cx="5562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Deserters: people who ran away from military duty</a:t>
            </a:r>
            <a:endParaRPr lang="en-US" sz="3200" dirty="0"/>
          </a:p>
        </p:txBody>
      </p:sp>
      <p:grpSp>
        <p:nvGrpSpPr>
          <p:cNvPr id="2" name="Group 1"/>
          <p:cNvGrpSpPr/>
          <p:nvPr/>
        </p:nvGrpSpPr>
        <p:grpSpPr>
          <a:xfrm>
            <a:off x="838200" y="3736804"/>
            <a:ext cx="1905000" cy="2391739"/>
            <a:chOff x="838200" y="3736804"/>
            <a:chExt cx="1905000" cy="2391739"/>
          </a:xfrm>
        </p:grpSpPr>
        <p:pic>
          <p:nvPicPr>
            <p:cNvPr id="9218" name="Picture 2" descr="C:\Users\ecyril\AppData\Local\Microsoft\Windows\Temporary Internet Files\Content.IE5\9HQCQD5I\MC9003684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736804"/>
              <a:ext cx="1905000" cy="239173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ecyril\AppData\Local\Microsoft\Windows\Temporary Internet Files\Content.IE5\G9QFW9UE\MP900384725[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55993" y="3768485"/>
              <a:ext cx="838077" cy="1433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9258721" y="3667793"/>
            <a:ext cx="1905000" cy="2391739"/>
            <a:chOff x="6781800" y="3736804"/>
            <a:chExt cx="1905000" cy="2391739"/>
          </a:xfrm>
        </p:grpSpPr>
        <p:pic>
          <p:nvPicPr>
            <p:cNvPr id="8" name="Picture 2" descr="C:\Users\ecyril\AppData\Local\Microsoft\Windows\Temporary Internet Files\Content.IE5\9HQCQD5I\MC9003684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736804"/>
              <a:ext cx="1905000" cy="23917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ecyril\AppData\Local\Microsoft\Windows\Temporary Internet Files\Content.IE5\G6KOV5UY\MP90040079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1461" y="3768485"/>
              <a:ext cx="589597" cy="47167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304800" y="5549660"/>
            <a:ext cx="6477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Impressment: forced military service</a:t>
            </a:r>
          </a:p>
        </p:txBody>
      </p:sp>
    </p:spTree>
    <p:extLst>
      <p:ext uri="{BB962C8B-B14F-4D97-AF65-F5344CB8AC3E}">
        <p14:creationId xmlns:p14="http://schemas.microsoft.com/office/powerpoint/2010/main" val="221880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1.90751E-6 L -0.50834 0.02428 " pathEditMode="relative" rAng="0" ptsTypes="AA">
                                      <p:cBhvr>
                                        <p:cTn id="10" dur="2000" fill="hold"/>
                                        <p:tgtEl>
                                          <p:spTgt spid="3"/>
                                        </p:tgtEl>
                                        <p:attrNameLst>
                                          <p:attrName>ppt_x</p:attrName>
                                          <p:attrName>ppt_y</p:attrName>
                                        </p:attrNameLst>
                                      </p:cBhvr>
                                      <p:rCtr x="-25417" y="1202"/>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1475"/>
            <a:ext cx="7772400" cy="1143000"/>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descr="http://www.mrose.longwoodteachers.com/Westward%20Expansion%20Territories/war_o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40" y="762000"/>
            <a:ext cx="9447606"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82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Embargo Act of 1807</a:t>
            </a:r>
            <a:endParaRPr lang="en-US" dirty="0"/>
          </a:p>
        </p:txBody>
      </p:sp>
      <p:sp>
        <p:nvSpPr>
          <p:cNvPr id="3" name="Content Placeholder 2"/>
          <p:cNvSpPr>
            <a:spLocks noGrp="1"/>
          </p:cNvSpPr>
          <p:nvPr>
            <p:ph idx="1"/>
          </p:nvPr>
        </p:nvSpPr>
        <p:spPr>
          <a:xfrm>
            <a:off x="685800" y="1371600"/>
            <a:ext cx="7772400" cy="3733800"/>
          </a:xfrm>
        </p:spPr>
        <p:txBody>
          <a:bodyPr>
            <a:noAutofit/>
          </a:bodyPr>
          <a:lstStyle/>
          <a:p>
            <a:pPr algn="ctr"/>
            <a:r>
              <a:rPr lang="en-US" sz="3200" dirty="0" smtClean="0"/>
              <a:t>To avoid war,  Jefferson pushed the Embargo Act of 1807—American ships were not allowed to trade with European nations. This was later replaced with the Non-intercourse Act (1809) that lifted the </a:t>
            </a:r>
            <a:r>
              <a:rPr lang="en-US" sz="3200" b="1" dirty="0" smtClean="0"/>
              <a:t>embargo</a:t>
            </a:r>
          </a:p>
          <a:p>
            <a:pPr marL="68580" indent="0" algn="ctr">
              <a:buNone/>
            </a:pPr>
            <a:endParaRPr lang="en-US" sz="3200" dirty="0" smtClean="0"/>
          </a:p>
          <a:p>
            <a:pPr algn="ctr"/>
            <a:r>
              <a:rPr lang="en-US" sz="3200" dirty="0" smtClean="0"/>
              <a:t>Bad </a:t>
            </a:r>
            <a:r>
              <a:rPr lang="en-US" sz="3200" dirty="0"/>
              <a:t>decision</a:t>
            </a:r>
          </a:p>
          <a:p>
            <a:pPr algn="ctr"/>
            <a:r>
              <a:rPr lang="en-US" sz="3200" dirty="0"/>
              <a:t>Prevented trade with Britain and France – why bad?</a:t>
            </a:r>
          </a:p>
          <a:p>
            <a:endParaRPr lang="en-US" sz="3200" dirty="0"/>
          </a:p>
        </p:txBody>
      </p:sp>
      <p:sp>
        <p:nvSpPr>
          <p:cNvPr id="4" name="Rectangle 3"/>
          <p:cNvSpPr/>
          <p:nvPr/>
        </p:nvSpPr>
        <p:spPr>
          <a:xfrm rot="19760964">
            <a:off x="1040430" y="2967335"/>
            <a:ext cx="7063152" cy="92333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REPEALED in 1809</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7449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91"/>
            <a:ext cx="8632166" cy="670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353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smtClean="0"/>
              <a:t>THOMAS JEFFERSON</a:t>
            </a:r>
            <a:endParaRPr lang="en-US" sz="4800" dirty="0"/>
          </a:p>
        </p:txBody>
      </p:sp>
      <p:sp>
        <p:nvSpPr>
          <p:cNvPr id="5" name="Content Placeholder 4"/>
          <p:cNvSpPr>
            <a:spLocks noGrp="1"/>
          </p:cNvSpPr>
          <p:nvPr>
            <p:ph idx="1"/>
          </p:nvPr>
        </p:nvSpPr>
        <p:spPr>
          <a:xfrm>
            <a:off x="685800" y="1600201"/>
            <a:ext cx="2209800" cy="3733800"/>
          </a:xfrm>
        </p:spPr>
        <p:txBody>
          <a:bodyPr>
            <a:normAutofit fontScale="77500" lnSpcReduction="20000"/>
          </a:bodyPr>
          <a:lstStyle/>
          <a:p>
            <a:r>
              <a:rPr lang="en-US" sz="4000"/>
              <a:t>After many votes in the House, Jefferson was chosen to be president. </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95400"/>
            <a:ext cx="3962400" cy="512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6629400" y="1943101"/>
            <a:ext cx="2286000" cy="1524000"/>
          </a:xfrm>
          <a:prstGeom prst="wedgeEllipseCallout">
            <a:avLst>
              <a:gd name="adj1" fmla="val -65833"/>
              <a:gd name="adj2" fmla="val 805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7124700" y="2438400"/>
            <a:ext cx="1562100" cy="584775"/>
          </a:xfrm>
          <a:prstGeom prst="rect">
            <a:avLst/>
          </a:prstGeom>
          <a:noFill/>
        </p:spPr>
        <p:txBody>
          <a:bodyPr wrap="square" rtlCol="0">
            <a:spAutoFit/>
          </a:bodyPr>
          <a:lstStyle/>
          <a:p>
            <a:r>
              <a:rPr lang="en-US" sz="3200" b="1" dirty="0" smtClean="0">
                <a:solidFill>
                  <a:schemeClr val="bg1"/>
                </a:solidFill>
              </a:rPr>
              <a:t>I win!</a:t>
            </a:r>
            <a:endParaRPr lang="en-US" sz="3200" b="1" dirty="0">
              <a:solidFill>
                <a:schemeClr val="bg1"/>
              </a:solidFill>
            </a:endParaRPr>
          </a:p>
        </p:txBody>
      </p:sp>
    </p:spTree>
    <p:extLst>
      <p:ext uri="{BB962C8B-B14F-4D97-AF65-F5344CB8AC3E}">
        <p14:creationId xmlns:p14="http://schemas.microsoft.com/office/powerpoint/2010/main" val="3938602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party in power</a:t>
            </a:r>
            <a:endParaRPr lang="en-US" dirty="0"/>
          </a:p>
        </p:txBody>
      </p:sp>
      <p:sp>
        <p:nvSpPr>
          <p:cNvPr id="3" name="Content Placeholder 2"/>
          <p:cNvSpPr>
            <a:spLocks noGrp="1"/>
          </p:cNvSpPr>
          <p:nvPr>
            <p:ph idx="1"/>
          </p:nvPr>
        </p:nvSpPr>
        <p:spPr>
          <a:xfrm>
            <a:off x="266700" y="1143000"/>
            <a:ext cx="8610600" cy="4945062"/>
          </a:xfrm>
        </p:spPr>
        <p:txBody>
          <a:bodyPr>
            <a:normAutofit/>
          </a:bodyPr>
          <a:lstStyle/>
          <a:p>
            <a:pPr marL="68580" indent="0">
              <a:buNone/>
            </a:pPr>
            <a:r>
              <a:rPr lang="en-US" sz="3200" dirty="0"/>
              <a:t>REVOLUTION OF </a:t>
            </a:r>
            <a:r>
              <a:rPr lang="en-US" sz="3200" dirty="0" smtClean="0"/>
              <a:t>1800 TIED VOTE</a:t>
            </a:r>
            <a:endParaRPr lang="en-US" sz="3200" dirty="0"/>
          </a:p>
          <a:p>
            <a:r>
              <a:rPr lang="en-US" sz="3200" dirty="0"/>
              <a:t>Jefferson (Duck) beats Adams (falcon) </a:t>
            </a:r>
            <a:r>
              <a:rPr lang="en-US" sz="3200" dirty="0" smtClean="0"/>
              <a:t>and...</a:t>
            </a:r>
            <a:endParaRPr lang="en-US" sz="3200" dirty="0"/>
          </a:p>
        </p:txBody>
      </p:sp>
      <p:sp>
        <p:nvSpPr>
          <p:cNvPr id="4" name="Rounded Rectangle 3"/>
          <p:cNvSpPr/>
          <p:nvPr/>
        </p:nvSpPr>
        <p:spPr>
          <a:xfrm>
            <a:off x="3030105" y="2667000"/>
            <a:ext cx="5441950" cy="243840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3200" dirty="0">
                <a:effectLst/>
                <a:ea typeface="Calibri"/>
                <a:cs typeface="Times New Roman"/>
              </a:rPr>
              <a:t>This was a big deal because</a:t>
            </a:r>
            <a:r>
              <a:rPr lang="en-US" sz="3200" dirty="0" smtClean="0">
                <a:effectLst/>
                <a:ea typeface="Calibri"/>
                <a:cs typeface="Times New Roman"/>
              </a:rPr>
              <a:t>…</a:t>
            </a:r>
          </a:p>
          <a:p>
            <a:pPr marL="0" marR="0" algn="ctr">
              <a:lnSpc>
                <a:spcPct val="115000"/>
              </a:lnSpc>
              <a:spcBef>
                <a:spcPts val="0"/>
              </a:spcBef>
              <a:spcAft>
                <a:spcPts val="1000"/>
              </a:spcAft>
            </a:pPr>
            <a:r>
              <a:rPr lang="en-US" sz="3200" i="1" dirty="0" smtClean="0">
                <a:ea typeface="Calibri"/>
                <a:cs typeface="Times New Roman"/>
              </a:rPr>
              <a:t>Power was transferred from one party to another PEACEFULLY</a:t>
            </a:r>
            <a:endParaRPr lang="en-US" sz="3200" i="1" dirty="0">
              <a:effectLst/>
              <a:ea typeface="Calibri"/>
              <a:cs typeface="Times New Roman"/>
            </a:endParaRPr>
          </a:p>
        </p:txBody>
      </p:sp>
      <p:pic>
        <p:nvPicPr>
          <p:cNvPr id="5" name="Picture 3" descr="C:\Users\ecyril\AppData\Local\Microsoft\Windows\Temporary Internet Files\Content.IE5\G6KOV5UY\MC9004325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55" y="3429000"/>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4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Federalists policies he kept</a:t>
            </a:r>
            <a:endParaRPr lang="en-US" dirty="0"/>
          </a:p>
        </p:txBody>
      </p:sp>
      <p:sp>
        <p:nvSpPr>
          <p:cNvPr id="3" name="Content Placeholder 2"/>
          <p:cNvSpPr>
            <a:spLocks noGrp="1"/>
          </p:cNvSpPr>
          <p:nvPr>
            <p:ph idx="1"/>
          </p:nvPr>
        </p:nvSpPr>
        <p:spPr>
          <a:xfrm>
            <a:off x="685800" y="1524000"/>
            <a:ext cx="7772400" cy="3733800"/>
          </a:xfrm>
        </p:spPr>
        <p:txBody>
          <a:bodyPr>
            <a:noAutofit/>
          </a:bodyPr>
          <a:lstStyle/>
          <a:p>
            <a:r>
              <a:rPr lang="en-US" sz="3600" dirty="0" smtClean="0"/>
              <a:t>He wanted to keep the country from being TOO divided SO he kept a few of the Federalists’ policies:</a:t>
            </a:r>
          </a:p>
          <a:p>
            <a:pPr lvl="1"/>
            <a:r>
              <a:rPr lang="en-US" sz="2800" dirty="0" smtClean="0"/>
              <a:t>Keeps National Bank</a:t>
            </a:r>
          </a:p>
          <a:p>
            <a:pPr lvl="1"/>
            <a:r>
              <a:rPr lang="en-US" sz="2800" dirty="0" smtClean="0"/>
              <a:t>Keeps paying off debt with federal money</a:t>
            </a:r>
          </a:p>
          <a:p>
            <a:pPr lvl="1"/>
            <a:r>
              <a:rPr lang="en-US" sz="2800" dirty="0" smtClean="0"/>
              <a:t>Allows many Federalists to keep their government jobs</a:t>
            </a:r>
            <a:endParaRPr lang="en-US" sz="2800" dirty="0"/>
          </a:p>
        </p:txBody>
      </p:sp>
      <p:pic>
        <p:nvPicPr>
          <p:cNvPr id="4" name="Picture 3" descr="http://dnr.wi.gov/org/caer/ce/eek/critter/bird/images/falcona.gif"/>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562600" y="4617186"/>
            <a:ext cx="1913529" cy="16865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0.gstatic.com/images?q=tbn:ANd9GcSXrHa_K9ujgrcoW6RhBBEcwrJpuFikJ6n5ZZwEe3XtS0eAcK1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05000"/>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cyril\AppData\Local\Microsoft\Windows\Temporary Internet Files\Content.IE5\9MB6VEM8\MC9001963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281736"/>
            <a:ext cx="1981200" cy="207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0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smtClean="0"/>
              <a:t>THOMAS JEFFERSON</a:t>
            </a:r>
            <a:endParaRPr lang="en-US" sz="4800" dirty="0"/>
          </a:p>
        </p:txBody>
      </p:sp>
      <p:sp>
        <p:nvSpPr>
          <p:cNvPr id="5" name="Content Placeholder 4"/>
          <p:cNvSpPr>
            <a:spLocks noGrp="1"/>
          </p:cNvSpPr>
          <p:nvPr>
            <p:ph idx="1"/>
          </p:nvPr>
        </p:nvSpPr>
        <p:spPr>
          <a:xfrm>
            <a:off x="685800" y="1447800"/>
            <a:ext cx="7772400" cy="3886201"/>
          </a:xfrm>
        </p:spPr>
        <p:txBody>
          <a:bodyPr>
            <a:normAutofit fontScale="77500" lnSpcReduction="20000"/>
          </a:bodyPr>
          <a:lstStyle/>
          <a:p>
            <a:pPr marL="68580" indent="0" algn="ctr">
              <a:buNone/>
            </a:pPr>
            <a:r>
              <a:rPr lang="en-US" sz="4000" dirty="0" smtClean="0"/>
              <a:t>REVOLUTION OF 1800</a:t>
            </a:r>
          </a:p>
          <a:p>
            <a:pPr marL="68580" indent="0" algn="ctr">
              <a:buNone/>
            </a:pPr>
            <a:r>
              <a:rPr lang="en-US" sz="4000" dirty="0" smtClean="0"/>
              <a:t>Jefferson (Duck) beats Adams (falcon) and establishes new policies:</a:t>
            </a:r>
          </a:p>
          <a:p>
            <a:pPr marL="68580" indent="0" algn="ctr">
              <a:buNone/>
            </a:pPr>
            <a:r>
              <a:rPr lang="en-US" sz="4000" dirty="0" smtClean="0"/>
              <a:t>-tries to cut federal budget &amp; reduce federal debt</a:t>
            </a:r>
          </a:p>
          <a:p>
            <a:pPr marL="68580" indent="0" algn="ctr">
              <a:buNone/>
            </a:pPr>
            <a:r>
              <a:rPr lang="en-US" sz="4000" dirty="0" smtClean="0"/>
              <a:t>-Promotes </a:t>
            </a:r>
            <a:r>
              <a:rPr lang="en-US" sz="4000" dirty="0" err="1" smtClean="0"/>
              <a:t>lassiez</a:t>
            </a:r>
            <a:r>
              <a:rPr lang="en-US" sz="4000" dirty="0" smtClean="0"/>
              <a:t>-faire policies in economic affairs</a:t>
            </a:r>
          </a:p>
          <a:p>
            <a:pPr algn="ctr">
              <a:buFontTx/>
              <a:buChar char="-"/>
            </a:pPr>
            <a:r>
              <a:rPr lang="en-US" sz="4000" dirty="0" smtClean="0"/>
              <a:t>Decreases sizes of government departments, army &amp; navy</a:t>
            </a:r>
          </a:p>
        </p:txBody>
      </p:sp>
      <p:sp>
        <p:nvSpPr>
          <p:cNvPr id="2" name="TextBox 1"/>
          <p:cNvSpPr txBox="1"/>
          <p:nvPr/>
        </p:nvSpPr>
        <p:spPr>
          <a:xfrm>
            <a:off x="4267200" y="914400"/>
            <a:ext cx="4495800"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smtClean="0"/>
              <a:t>Laissez-faire:  </a:t>
            </a:r>
            <a:r>
              <a:rPr lang="en-US" sz="3200" dirty="0" smtClean="0"/>
              <a:t>Hands off – usually refers to the “hands off’ approach the gov’t takes with economics</a:t>
            </a:r>
            <a:endParaRPr lang="en-US" sz="3200" dirty="0"/>
          </a:p>
        </p:txBody>
      </p:sp>
      <p:pic>
        <p:nvPicPr>
          <p:cNvPr id="1026" name="Picture 2" descr="http://cdn.dipity.com/uploads/events/9b6f2413788e53b348292010dacf4f75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09" y="3048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4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question below</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How did Jefferson’s election in 1800 mark a change in the nation?</a:t>
            </a:r>
          </a:p>
          <a:p>
            <a:r>
              <a:rPr lang="en-US" sz="4000" dirty="0" smtClean="0"/>
              <a:t>What are some changes Jefferson made as president?</a:t>
            </a:r>
          </a:p>
          <a:p>
            <a:r>
              <a:rPr lang="en-US" sz="4000" dirty="0" smtClean="0"/>
              <a:t>What do you think is the BIGGEST difference between Democratic-Republicans &amp; Federalists?</a:t>
            </a:r>
          </a:p>
          <a:p>
            <a:endParaRPr lang="en-US" sz="4000" dirty="0"/>
          </a:p>
        </p:txBody>
      </p:sp>
    </p:spTree>
    <p:extLst>
      <p:ext uri="{BB962C8B-B14F-4D97-AF65-F5344CB8AC3E}">
        <p14:creationId xmlns:p14="http://schemas.microsoft.com/office/powerpoint/2010/main" val="2747957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MarBury  Vs. Madison </a:t>
            </a:r>
            <a:br>
              <a:rPr lang="en-US" dirty="0" smtClean="0"/>
            </a:br>
            <a:r>
              <a:rPr lang="en-US" dirty="0" smtClean="0"/>
              <a:t>Midnight Judges</a:t>
            </a:r>
            <a:endParaRPr lang="en-US" dirty="0"/>
          </a:p>
        </p:txBody>
      </p:sp>
      <p:sp>
        <p:nvSpPr>
          <p:cNvPr id="3" name="Content Placeholder 2"/>
          <p:cNvSpPr>
            <a:spLocks noGrp="1"/>
          </p:cNvSpPr>
          <p:nvPr>
            <p:ph idx="1"/>
          </p:nvPr>
        </p:nvSpPr>
        <p:spPr>
          <a:xfrm>
            <a:off x="187731" y="1524000"/>
            <a:ext cx="6975069" cy="3352801"/>
          </a:xfrm>
        </p:spPr>
        <p:txBody>
          <a:bodyPr>
            <a:noAutofit/>
          </a:bodyPr>
          <a:lstStyle/>
          <a:p>
            <a:pPr marL="68580" indent="0">
              <a:buNone/>
            </a:pPr>
            <a:r>
              <a:rPr lang="en-US" sz="3600" dirty="0" smtClean="0"/>
              <a:t>On the last night of Adams’ presidency, appointed FEDERALIST </a:t>
            </a:r>
            <a:r>
              <a:rPr lang="en-US" sz="3600" b="1" dirty="0" smtClean="0"/>
              <a:t>Marbury</a:t>
            </a:r>
            <a:r>
              <a:rPr lang="en-US" sz="3600" dirty="0" smtClean="0"/>
              <a:t> as a justice on the </a:t>
            </a:r>
            <a:r>
              <a:rPr lang="en-US" sz="3600" b="1" dirty="0" smtClean="0"/>
              <a:t>Supreme court</a:t>
            </a:r>
            <a:r>
              <a:rPr lang="en-US" sz="3600" dirty="0" smtClean="0"/>
              <a:t>. James </a:t>
            </a:r>
            <a:r>
              <a:rPr lang="en-US" sz="3600" b="1" dirty="0" smtClean="0"/>
              <a:t>Madison</a:t>
            </a:r>
            <a:r>
              <a:rPr lang="en-US" sz="3600" dirty="0" smtClean="0"/>
              <a:t>, the Secretary of State, </a:t>
            </a:r>
            <a:r>
              <a:rPr lang="en-US" sz="3600" b="1" dirty="0" smtClean="0"/>
              <a:t>refused</a:t>
            </a:r>
            <a:r>
              <a:rPr lang="en-US" sz="3600" dirty="0" smtClean="0"/>
              <a:t> to deliver the message to Marbury before Adams’ time was up.</a:t>
            </a:r>
          </a:p>
        </p:txBody>
      </p:sp>
      <p:pic>
        <p:nvPicPr>
          <p:cNvPr id="3074" name="Picture 2" descr="C:\Users\ecyril\AppData\Local\Microsoft\Windows\Temporary Internet Files\Content.IE5\9MB6VEM8\MC9002310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4636"/>
            <a:ext cx="2367738" cy="18084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731" y="-99280"/>
            <a:ext cx="1952531" cy="20762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cyril\AppData\Local\Microsoft\Windows\Temporary Internet Files\Content.IE5\9MB6VEM8\MP90030935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812874"/>
            <a:ext cx="1891235" cy="466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0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MarBury  Vs. Madison </a:t>
            </a:r>
            <a:br>
              <a:rPr lang="en-US" dirty="0" smtClean="0"/>
            </a:br>
            <a:r>
              <a:rPr lang="en-US" dirty="0" smtClean="0"/>
              <a:t>Midnight Judges</a:t>
            </a:r>
            <a:endParaRPr lang="en-US" dirty="0"/>
          </a:p>
        </p:txBody>
      </p:sp>
      <p:sp>
        <p:nvSpPr>
          <p:cNvPr id="3" name="Content Placeholder 2"/>
          <p:cNvSpPr>
            <a:spLocks noGrp="1"/>
          </p:cNvSpPr>
          <p:nvPr>
            <p:ph idx="1"/>
          </p:nvPr>
        </p:nvSpPr>
        <p:spPr>
          <a:xfrm>
            <a:off x="609600" y="1600200"/>
            <a:ext cx="8229600" cy="3352801"/>
          </a:xfrm>
        </p:spPr>
        <p:txBody>
          <a:bodyPr>
            <a:noAutofit/>
          </a:bodyPr>
          <a:lstStyle/>
          <a:p>
            <a:pPr marL="68580" indent="0">
              <a:buNone/>
            </a:pPr>
            <a:r>
              <a:rPr lang="en-US" sz="3600" b="1" dirty="0" smtClean="0"/>
              <a:t>Marbury</a:t>
            </a:r>
            <a:r>
              <a:rPr lang="en-US" sz="3600" dirty="0" smtClean="0"/>
              <a:t> </a:t>
            </a:r>
            <a:r>
              <a:rPr lang="en-US" sz="3600" b="1" dirty="0" smtClean="0"/>
              <a:t>sued </a:t>
            </a:r>
            <a:r>
              <a:rPr lang="en-US" sz="3600" b="1" dirty="0"/>
              <a:t>Madison </a:t>
            </a:r>
            <a:r>
              <a:rPr lang="en-US" sz="3600" dirty="0"/>
              <a:t>claiming that under the JUDICIARY ACT of 1789 the Courts ordered Madison to deliver it, </a:t>
            </a:r>
            <a:r>
              <a:rPr lang="en-US" sz="3600" b="1" dirty="0"/>
              <a:t>so he should </a:t>
            </a:r>
            <a:r>
              <a:rPr lang="en-US" sz="3600" b="1" dirty="0" smtClean="0"/>
              <a:t>have</a:t>
            </a:r>
            <a:endParaRPr lang="en-US" sz="3600" b="1" dirty="0"/>
          </a:p>
        </p:txBody>
      </p:sp>
      <p:pic>
        <p:nvPicPr>
          <p:cNvPr id="4098" name="Picture 2" descr="https://encrypted-tbn2.gstatic.com/images?q=tbn:ANd9GcTvay0d2CKzzX6F3_-k8eVBf2LwS7_fWF1JOWRr0VKmcKrXb77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772" y="3901524"/>
            <a:ext cx="3735511" cy="280163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4029" y="4512211"/>
            <a:ext cx="3312886" cy="1856509"/>
          </a:xfrm>
          <a:prstGeom prst="wedgeRoundRectCallout">
            <a:avLst>
              <a:gd name="adj1" fmla="val 65699"/>
              <a:gd name="adj2" fmla="val -3813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It’s MY job!! The Court ORDERED IT!! I should have it you nitwit!!!</a:t>
            </a:r>
            <a:endParaRPr lang="en-US" sz="2800" dirty="0"/>
          </a:p>
        </p:txBody>
      </p:sp>
      <p:sp>
        <p:nvSpPr>
          <p:cNvPr id="6" name="Rounded Rectangular Callout 5"/>
          <p:cNvSpPr/>
          <p:nvPr/>
        </p:nvSpPr>
        <p:spPr>
          <a:xfrm>
            <a:off x="7133772" y="3980130"/>
            <a:ext cx="1857828" cy="2438399"/>
          </a:xfrm>
          <a:prstGeom prst="wedgeRoundRectCallout">
            <a:avLst>
              <a:gd name="adj1" fmla="val -86923"/>
              <a:gd name="adj2" fmla="val -936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Jefferson Should have a say in this!!</a:t>
            </a:r>
            <a:endParaRPr lang="en-US" sz="3200" dirty="0"/>
          </a:p>
        </p:txBody>
      </p:sp>
      <p:sp>
        <p:nvSpPr>
          <p:cNvPr id="7" name="Rounded Rectangular Callout 6"/>
          <p:cNvSpPr/>
          <p:nvPr/>
        </p:nvSpPr>
        <p:spPr>
          <a:xfrm>
            <a:off x="12324" y="4562020"/>
            <a:ext cx="3312886" cy="1856509"/>
          </a:xfrm>
          <a:prstGeom prst="wedgeRoundRectCallout">
            <a:avLst>
              <a:gd name="adj1" fmla="val 65699"/>
              <a:gd name="adj2" fmla="val -3813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dirty="0"/>
          </a:p>
          <a:p>
            <a:pPr algn="ctr"/>
            <a:endParaRPr lang="en-US" sz="3200" dirty="0" smtClean="0"/>
          </a:p>
          <a:p>
            <a:pPr algn="ctr"/>
            <a:r>
              <a:rPr lang="en-US" sz="3200" dirty="0" smtClean="0"/>
              <a:t>%#$#$%^&amp;*#$%*!!</a:t>
            </a:r>
          </a:p>
          <a:p>
            <a:pPr algn="ctr"/>
            <a:endParaRPr lang="en-US" sz="3200" dirty="0"/>
          </a:p>
          <a:p>
            <a:pPr algn="ctr"/>
            <a:endParaRPr lang="en-US" sz="3200" dirty="0" smtClean="0"/>
          </a:p>
          <a:p>
            <a:pPr algn="ctr"/>
            <a:endParaRPr lang="en-US" sz="3200" dirty="0"/>
          </a:p>
        </p:txBody>
      </p:sp>
      <p:pic>
        <p:nvPicPr>
          <p:cNvPr id="8" name="Picture 7" descr="http://dnr.wi.gov/org/caer/ce/eek/critter/bird/images/falcona.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018778" y="5320561"/>
            <a:ext cx="1245702" cy="109796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7195055" y="4083140"/>
            <a:ext cx="1857828" cy="2438399"/>
          </a:xfrm>
          <a:prstGeom prst="wedgeRoundRectCallout">
            <a:avLst>
              <a:gd name="adj1" fmla="val -86923"/>
              <a:gd name="adj2" fmla="val -936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smtClean="0"/>
              <a:t>…-_-</a:t>
            </a:r>
          </a:p>
          <a:p>
            <a:pPr algn="ctr"/>
            <a:endParaRPr lang="en-US" sz="4000" dirty="0"/>
          </a:p>
        </p:txBody>
      </p:sp>
      <p:pic>
        <p:nvPicPr>
          <p:cNvPr id="10" name="Picture 2" descr="https://encrypted-tbn1.gstatic.com/images?q=tbn:ANd9GcTKTT-3KajxeYxIoG_fSZzbOxccpt2vGpN1_BQ2KUu449iy-jB7"/>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901" r="89604"/>
                    </a14:imgEffect>
                  </a14:imgLayer>
                </a14:imgProps>
              </a:ext>
              <a:ext uri="{28A0092B-C50C-407E-A947-70E740481C1C}">
                <a14:useLocalDpi xmlns:a14="http://schemas.microsoft.com/office/drawing/2010/main" val="0"/>
              </a:ext>
            </a:extLst>
          </a:blip>
          <a:srcRect/>
          <a:stretch>
            <a:fillRect/>
          </a:stretch>
        </p:blipFill>
        <p:spPr bwMode="auto">
          <a:xfrm>
            <a:off x="8127749" y="5440466"/>
            <a:ext cx="105088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MarBury  Vs. Madison </a:t>
            </a:r>
            <a:br>
              <a:rPr lang="en-US" dirty="0" smtClean="0"/>
            </a:br>
            <a:r>
              <a:rPr lang="en-US" dirty="0" smtClean="0"/>
              <a:t>Midnight Judges</a:t>
            </a:r>
            <a:endParaRPr lang="en-US" dirty="0"/>
          </a:p>
        </p:txBody>
      </p:sp>
      <p:sp>
        <p:nvSpPr>
          <p:cNvPr id="3" name="Content Placeholder 2"/>
          <p:cNvSpPr>
            <a:spLocks noGrp="1"/>
          </p:cNvSpPr>
          <p:nvPr>
            <p:ph idx="1"/>
          </p:nvPr>
        </p:nvSpPr>
        <p:spPr>
          <a:xfrm>
            <a:off x="685800" y="1981200"/>
            <a:ext cx="8229600" cy="3352801"/>
          </a:xfrm>
        </p:spPr>
        <p:txBody>
          <a:bodyPr>
            <a:noAutofit/>
          </a:bodyPr>
          <a:lstStyle/>
          <a:p>
            <a:pPr marL="68580" indent="0">
              <a:buNone/>
            </a:pPr>
            <a:r>
              <a:rPr lang="en-US" sz="3600" dirty="0"/>
              <a:t>John Marshall (another FEDERALIST) ruled AGAINST Marbury stating that the Judiciary Act of 1789 is UNCONSTITUTIONAL</a:t>
            </a:r>
          </a:p>
        </p:txBody>
      </p:sp>
      <p:pic>
        <p:nvPicPr>
          <p:cNvPr id="6146" name="Picture 2" descr="http://grovesapush.wikispaces.com/file/view/Marbury_VS_Madison.png/301388536/Marbury_VS_Madi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525354"/>
            <a:ext cx="7696200" cy="60373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thumb/f/fe/John_Marshall_by_Henry_Inman%2C_1832.jpg/220px-John_Marshall_by_Henry_Inman%2C_183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453" b="38127" l="30329" r="69671"/>
                    </a14:imgEffect>
                  </a14:imgLayer>
                </a14:imgProps>
              </a:ext>
              <a:ext uri="{28A0092B-C50C-407E-A947-70E740481C1C}">
                <a14:useLocalDpi xmlns:a14="http://schemas.microsoft.com/office/drawing/2010/main" val="0"/>
              </a:ext>
            </a:extLst>
          </a:blip>
          <a:srcRect l="25411" t="4743" r="25411" b="58164"/>
          <a:stretch/>
        </p:blipFill>
        <p:spPr bwMode="auto">
          <a:xfrm>
            <a:off x="4159591" y="2743200"/>
            <a:ext cx="2272619" cy="2127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2.gstatic.com/images?q=tbn:ANd9GcTvay0d2CKzzX6F3_-k8eVBf2LwS7_fWF1JOWRr0VKmcKrXb77M"/>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2794" b="54860" l="58984" r="95443">
                        <a14:foregroundMark x1="85714" y1="32990" x2="85714" y2="32990"/>
                        <a14:foregroundMark x1="84942" y1="27835" x2="84942" y2="27835"/>
                        <a14:foregroundMark x1="83398" y1="25258" x2="83398" y2="25258"/>
                      </a14:backgroundRemoval>
                    </a14:imgEffect>
                  </a14:imgLayer>
                </a14:imgProps>
              </a:ext>
              <a:ext uri="{28A0092B-C50C-407E-A947-70E740481C1C}">
                <a14:useLocalDpi xmlns:a14="http://schemas.microsoft.com/office/drawing/2010/main" val="0"/>
              </a:ext>
            </a:extLst>
          </a:blip>
          <a:srcRect l="54426" t="7536" b="39882"/>
          <a:stretch/>
        </p:blipFill>
        <p:spPr bwMode="auto">
          <a:xfrm>
            <a:off x="6432210" y="2971800"/>
            <a:ext cx="3148208" cy="27242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2.gstatic.com/images?q=tbn:ANd9GcTvay0d2CKzzX6F3_-k8eVBf2LwS7_fWF1JOWRr0VKmcKrXb77M"/>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2887" b="43299" l="10039" r="28958">
                        <a14:foregroundMark x1="23552" y1="28866" x2="23552" y2="28866"/>
                        <a14:foregroundMark x1="13514" y1="17526" x2="13514" y2="17526"/>
                        <a14:foregroundMark x1="12741" y1="15464" x2="12741" y2="15464"/>
                        <a14:foregroundMark x1="15444" y1="15464" x2="15444" y2="15464"/>
                        <a14:foregroundMark x1="18919" y1="15464" x2="18919" y2="15464"/>
                        <a14:foregroundMark x1="18533" y1="13402" x2="18533" y2="13402"/>
                        <a14:foregroundMark x1="20849" y1="13918" x2="20849" y2="13918"/>
                      </a14:backgroundRemoval>
                    </a14:imgEffect>
                  </a14:imgLayer>
                </a14:imgProps>
              </a:ext>
              <a:ext uri="{28A0092B-C50C-407E-A947-70E740481C1C}">
                <a14:useLocalDpi xmlns:a14="http://schemas.microsoft.com/office/drawing/2010/main" val="0"/>
              </a:ext>
            </a:extLst>
          </a:blip>
          <a:srcRect l="8182" t="9853" r="71455" b="56208"/>
          <a:stretch/>
        </p:blipFill>
        <p:spPr bwMode="auto">
          <a:xfrm>
            <a:off x="2292926" y="2701636"/>
            <a:ext cx="2202873"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7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29935</TotalTime>
  <Words>633</Words>
  <Application>Microsoft Office PowerPoint</Application>
  <PresentationFormat>On-screen Show (4:3)</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Gill Sans MT</vt:lpstr>
      <vt:lpstr>Times New Roman</vt:lpstr>
      <vt:lpstr>Wingdings 3</vt:lpstr>
      <vt:lpstr>Urban Pop</vt:lpstr>
      <vt:lpstr>Thomas Jefferson Guided Notes Objective</vt:lpstr>
      <vt:lpstr>THOMAS JEFFERSON</vt:lpstr>
      <vt:lpstr>A new party in power</vt:lpstr>
      <vt:lpstr>Federalists policies he kept</vt:lpstr>
      <vt:lpstr>THOMAS JEFFERSON</vt:lpstr>
      <vt:lpstr>Answer the question below</vt:lpstr>
      <vt:lpstr>MarBury  Vs. Madison  Midnight Judges</vt:lpstr>
      <vt:lpstr>MarBury  Vs. Madison  Midnight Judges</vt:lpstr>
      <vt:lpstr>MarBury  Vs. Madison  Midnight Judges</vt:lpstr>
      <vt:lpstr>Marbury vs. Madison</vt:lpstr>
      <vt:lpstr>N.U.R.S.E</vt:lpstr>
      <vt:lpstr>THOMAS JEFFERSON</vt:lpstr>
      <vt:lpstr>Louisiana purchase</vt:lpstr>
      <vt:lpstr>THOMAS JEFFERSON</vt:lpstr>
      <vt:lpstr>Embargo Act of 1807</vt:lpstr>
      <vt:lpstr>PowerPoint Presentation</vt:lpstr>
      <vt:lpstr>Embargo Act of 1807</vt:lpstr>
      <vt:lpstr>PowerPoint Presentation</vt:lpstr>
    </vt:vector>
  </TitlesOfParts>
  <Company>Uplift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JEFFERSON</dc:title>
  <dc:creator>Model User</dc:creator>
  <cp:lastModifiedBy>Stephany Muhs</cp:lastModifiedBy>
  <cp:revision>47</cp:revision>
  <dcterms:created xsi:type="dcterms:W3CDTF">2012-02-09T14:00:37Z</dcterms:created>
  <dcterms:modified xsi:type="dcterms:W3CDTF">2020-02-12T15:18:43Z</dcterms:modified>
</cp:coreProperties>
</file>