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8" r:id="rId2"/>
    <p:sldId id="317" r:id="rId3"/>
    <p:sldId id="284" r:id="rId4"/>
    <p:sldId id="259" r:id="rId5"/>
    <p:sldId id="286" r:id="rId6"/>
    <p:sldId id="287" r:id="rId7"/>
    <p:sldId id="291" r:id="rId8"/>
    <p:sldId id="292" r:id="rId9"/>
    <p:sldId id="296" r:id="rId10"/>
    <p:sldId id="298" r:id="rId11"/>
    <p:sldId id="297" r:id="rId12"/>
    <p:sldId id="293" r:id="rId13"/>
    <p:sldId id="299" r:id="rId14"/>
    <p:sldId id="300" r:id="rId15"/>
    <p:sldId id="304" r:id="rId16"/>
    <p:sldId id="305" r:id="rId17"/>
    <p:sldId id="303" r:id="rId18"/>
    <p:sldId id="302" r:id="rId19"/>
    <p:sldId id="309" r:id="rId20"/>
    <p:sldId id="310" r:id="rId21"/>
    <p:sldId id="308" r:id="rId22"/>
    <p:sldId id="301" r:id="rId23"/>
    <p:sldId id="306" r:id="rId24"/>
    <p:sldId id="307" r:id="rId25"/>
    <p:sldId id="312" r:id="rId26"/>
    <p:sldId id="311" r:id="rId27"/>
    <p:sldId id="313" r:id="rId28"/>
    <p:sldId id="285" r:id="rId29"/>
    <p:sldId id="315" r:id="rId30"/>
    <p:sldId id="314" r:id="rId31"/>
    <p:sldId id="320" r:id="rId32"/>
    <p:sldId id="326" r:id="rId33"/>
    <p:sldId id="331" r:id="rId34"/>
    <p:sldId id="319" r:id="rId35"/>
    <p:sldId id="321" r:id="rId36"/>
    <p:sldId id="323" r:id="rId37"/>
    <p:sldId id="322" r:id="rId38"/>
    <p:sldId id="327" r:id="rId39"/>
    <p:sldId id="318" r:id="rId40"/>
    <p:sldId id="329" r:id="rId41"/>
    <p:sldId id="330" r:id="rId42"/>
    <p:sldId id="32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a:solidFill>
          <a:srgbClr val="FFC000"/>
        </a:solidFill>
      </dgm:spPr>
      <dgm:t>
        <a:bodyPr/>
        <a:lstStyle/>
        <a:p>
          <a:r>
            <a:rPr lang="en-US" dirty="0" smtClean="0"/>
            <a:t>I. Leadership</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D93EEFED-3C13-4539-84A7-869CA66619A1}" type="presOf" srcId="{57D8955C-2170-4F20-A52A-FCA68FC25E88}" destId="{8FF4CC39-C107-47E0-9E06-358278930263}"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21D9CC4A-1CB3-44D9-AABA-DAE47F908D06}" srcId="{98A8D518-EF58-47EE-A7AE-97DB923342DD}" destId="{476DA594-BD4A-4178-9FE5-F1DADD8CC34B}" srcOrd="0" destOrd="0" parTransId="{FE738122-D50D-4960-936D-75E92E0C0D47}" sibTransId="{66443F14-A5E5-480D-A457-9F13E1ACF752}"/>
    <dgm:cxn modelId="{4B1C0A03-3CE6-4FDE-A2DC-A62BA99307DE}" type="presOf" srcId="{A2D817C3-F05C-40B5-922A-D6B2DCCD67FB}" destId="{75C34FD0-6C16-4F37-9EA4-D4433A05654E}" srcOrd="0" destOrd="0" presId="urn:microsoft.com/office/officeart/2005/8/layout/vList2"/>
    <dgm:cxn modelId="{CE0F2193-5F18-495F-9990-56B45CCE1818}" type="presOf" srcId="{1C7C0567-4142-4207-818F-EEBB3BBE507B}" destId="{401A079E-7995-4DC9-AC46-85D3F2985059}" srcOrd="0" destOrd="0" presId="urn:microsoft.com/office/officeart/2005/8/layout/vList2"/>
    <dgm:cxn modelId="{4931F332-C6D5-4340-89ED-1A011347951B}" srcId="{98A8D518-EF58-47EE-A7AE-97DB923342DD}" destId="{1C7C0567-4142-4207-818F-EEBB3BBE507B}" srcOrd="4" destOrd="0" parTransId="{9638AAA6-FC2C-419F-BC11-386D8EBAA195}" sibTransId="{B710869D-812E-4719-8BBC-46119BF829EA}"/>
    <dgm:cxn modelId="{9029C7EC-EFD2-4269-8718-AC6005A1D9BD}" srcId="{98A8D518-EF58-47EE-A7AE-97DB923342DD}" destId="{57D8955C-2170-4F20-A52A-FCA68FC25E88}" srcOrd="2" destOrd="0" parTransId="{539F8EA9-F0C0-4B0E-8807-AB62C6A83248}" sibTransId="{977411A9-6AEC-4913-B469-AF50398ECB58}"/>
    <dgm:cxn modelId="{FBFB2E3B-CA48-4BDD-B284-F9269D024B71}" type="presOf" srcId="{476DA594-BD4A-4178-9FE5-F1DADD8CC34B}" destId="{ADB9CBA2-B2E2-45ED-A05B-5B0029FA8046}"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0CD1CBF5-4E8B-44C7-BC60-39A173A46908}" type="presOf" srcId="{98A8D518-EF58-47EE-A7AE-97DB923342DD}" destId="{B5D59E3B-EE90-4ED5-966A-8BA850545F8A}" srcOrd="0" destOrd="0" presId="urn:microsoft.com/office/officeart/2005/8/layout/vList2"/>
    <dgm:cxn modelId="{CAAB2B4D-D3FF-4F1D-B79F-14A471E0E8F1}" type="presOf" srcId="{DE35B7A6-ADD5-4311-A97F-AADA0B17DDC4}" destId="{F6420A74-0845-47AE-A613-B7E1C08F894A}" srcOrd="0" destOrd="0" presId="urn:microsoft.com/office/officeart/2005/8/layout/vList2"/>
    <dgm:cxn modelId="{DC00FF99-7091-4B6A-AA5D-754079410C51}" type="presParOf" srcId="{B5D59E3B-EE90-4ED5-966A-8BA850545F8A}" destId="{ADB9CBA2-B2E2-45ED-A05B-5B0029FA8046}" srcOrd="0" destOrd="0" presId="urn:microsoft.com/office/officeart/2005/8/layout/vList2"/>
    <dgm:cxn modelId="{1B241ED6-2C56-4AE5-B55C-EF80FF65D3B2}" type="presParOf" srcId="{B5D59E3B-EE90-4ED5-966A-8BA850545F8A}" destId="{60860D93-650D-483D-81BE-7DD9232C07B2}" srcOrd="1" destOrd="0" presId="urn:microsoft.com/office/officeart/2005/8/layout/vList2"/>
    <dgm:cxn modelId="{E827D9CD-734C-4560-AF2C-FD1581AFC189}" type="presParOf" srcId="{B5D59E3B-EE90-4ED5-966A-8BA850545F8A}" destId="{75C34FD0-6C16-4F37-9EA4-D4433A05654E}" srcOrd="2" destOrd="0" presId="urn:microsoft.com/office/officeart/2005/8/layout/vList2"/>
    <dgm:cxn modelId="{75C200EE-106C-481D-9326-D10856FED6FB}" type="presParOf" srcId="{B5D59E3B-EE90-4ED5-966A-8BA850545F8A}" destId="{98D033B1-7AEF-4664-A8FE-D803B552ED43}" srcOrd="3" destOrd="0" presId="urn:microsoft.com/office/officeart/2005/8/layout/vList2"/>
    <dgm:cxn modelId="{E34AF760-26C4-43E2-A9F4-F115116617E5}" type="presParOf" srcId="{B5D59E3B-EE90-4ED5-966A-8BA850545F8A}" destId="{8FF4CC39-C107-47E0-9E06-358278930263}" srcOrd="4" destOrd="0" presId="urn:microsoft.com/office/officeart/2005/8/layout/vList2"/>
    <dgm:cxn modelId="{4A090372-8158-49C0-B036-4FB89A749EE7}" type="presParOf" srcId="{B5D59E3B-EE90-4ED5-966A-8BA850545F8A}" destId="{1C679836-1D83-4668-B909-1D31E8529B76}" srcOrd="5" destOrd="0" presId="urn:microsoft.com/office/officeart/2005/8/layout/vList2"/>
    <dgm:cxn modelId="{74400CAB-EC3C-45AB-98D4-7F57E26FA217}" type="presParOf" srcId="{B5D59E3B-EE90-4ED5-966A-8BA850545F8A}" destId="{F6420A74-0845-47AE-A613-B7E1C08F894A}" srcOrd="6" destOrd="0" presId="urn:microsoft.com/office/officeart/2005/8/layout/vList2"/>
    <dgm:cxn modelId="{885E9448-2F19-4A58-A23D-939CD72EE882}" type="presParOf" srcId="{B5D59E3B-EE90-4ED5-966A-8BA850545F8A}" destId="{3C855F31-2582-4E2C-A135-80C30359BEB0}" srcOrd="7" destOrd="0" presId="urn:microsoft.com/office/officeart/2005/8/layout/vList2"/>
    <dgm:cxn modelId="{063C23FD-D892-4756-864F-E91CB76EC0D1}"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dgm:t>
        <a:bodyPr/>
        <a:lstStyle/>
        <a:p>
          <a:r>
            <a:rPr lang="en-US" dirty="0" smtClean="0"/>
            <a:t>I. How do you feel</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a:solidFill>
          <a:srgbClr val="FFC000"/>
        </a:solidFill>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C4AA702E-A9FD-4999-9682-53824FEDEEF7}" type="presOf" srcId="{476DA594-BD4A-4178-9FE5-F1DADD8CC34B}" destId="{ADB9CBA2-B2E2-45ED-A05B-5B0029FA8046}"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9F35679F-9011-4782-AF3E-096D00100D43}" type="presOf" srcId="{98A8D518-EF58-47EE-A7AE-97DB923342DD}" destId="{B5D59E3B-EE90-4ED5-966A-8BA850545F8A}" srcOrd="0" destOrd="0" presId="urn:microsoft.com/office/officeart/2005/8/layout/vList2"/>
    <dgm:cxn modelId="{9029C7EC-EFD2-4269-8718-AC6005A1D9BD}" srcId="{98A8D518-EF58-47EE-A7AE-97DB923342DD}" destId="{57D8955C-2170-4F20-A52A-FCA68FC25E88}" srcOrd="2" destOrd="0" parTransId="{539F8EA9-F0C0-4B0E-8807-AB62C6A83248}" sibTransId="{977411A9-6AEC-4913-B469-AF50398ECB58}"/>
    <dgm:cxn modelId="{21D9CC4A-1CB3-44D9-AABA-DAE47F908D06}" srcId="{98A8D518-EF58-47EE-A7AE-97DB923342DD}" destId="{476DA594-BD4A-4178-9FE5-F1DADD8CC34B}" srcOrd="0" destOrd="0" parTransId="{FE738122-D50D-4960-936D-75E92E0C0D47}" sibTransId="{66443F14-A5E5-480D-A457-9F13E1ACF752}"/>
    <dgm:cxn modelId="{6088AF7A-10D6-43A9-9228-61861A879DB9}" type="presOf" srcId="{DE35B7A6-ADD5-4311-A97F-AADA0B17DDC4}" destId="{F6420A74-0845-47AE-A613-B7E1C08F894A}" srcOrd="0" destOrd="0" presId="urn:microsoft.com/office/officeart/2005/8/layout/vList2"/>
    <dgm:cxn modelId="{CA266DC7-524E-490C-BE58-1F1FDEE971E4}" type="presOf" srcId="{A2D817C3-F05C-40B5-922A-D6B2DCCD67FB}" destId="{75C34FD0-6C16-4F37-9EA4-D4433A05654E}" srcOrd="0" destOrd="0" presId="urn:microsoft.com/office/officeart/2005/8/layout/vList2"/>
    <dgm:cxn modelId="{51604CE1-4859-4E75-AAF3-21EDCAE3F598}" type="presOf" srcId="{57D8955C-2170-4F20-A52A-FCA68FC25E88}" destId="{8FF4CC39-C107-47E0-9E06-358278930263}"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432FC52F-9026-4B2D-93AE-FDEE0BCA58B4}" type="presOf" srcId="{1C7C0567-4142-4207-818F-EEBB3BBE507B}" destId="{401A079E-7995-4DC9-AC46-85D3F2985059}" srcOrd="0" destOrd="0" presId="urn:microsoft.com/office/officeart/2005/8/layout/vList2"/>
    <dgm:cxn modelId="{4931F332-C6D5-4340-89ED-1A011347951B}" srcId="{98A8D518-EF58-47EE-A7AE-97DB923342DD}" destId="{1C7C0567-4142-4207-818F-EEBB3BBE507B}" srcOrd="4" destOrd="0" parTransId="{9638AAA6-FC2C-419F-BC11-386D8EBAA195}" sibTransId="{B710869D-812E-4719-8BBC-46119BF829EA}"/>
    <dgm:cxn modelId="{F9A9468A-82CC-49D3-84D3-A9A82472F433}" type="presParOf" srcId="{B5D59E3B-EE90-4ED5-966A-8BA850545F8A}" destId="{ADB9CBA2-B2E2-45ED-A05B-5B0029FA8046}" srcOrd="0" destOrd="0" presId="urn:microsoft.com/office/officeart/2005/8/layout/vList2"/>
    <dgm:cxn modelId="{54FE5578-A2B2-44C3-95F9-A88BCB8060B3}" type="presParOf" srcId="{B5D59E3B-EE90-4ED5-966A-8BA850545F8A}" destId="{60860D93-650D-483D-81BE-7DD9232C07B2}" srcOrd="1" destOrd="0" presId="urn:microsoft.com/office/officeart/2005/8/layout/vList2"/>
    <dgm:cxn modelId="{B0192E4E-A629-4803-B7F6-F35E93E0A06B}" type="presParOf" srcId="{B5D59E3B-EE90-4ED5-966A-8BA850545F8A}" destId="{75C34FD0-6C16-4F37-9EA4-D4433A05654E}" srcOrd="2" destOrd="0" presId="urn:microsoft.com/office/officeart/2005/8/layout/vList2"/>
    <dgm:cxn modelId="{C6F7C299-E4A0-48AC-8C48-5F6D26FBF5FC}" type="presParOf" srcId="{B5D59E3B-EE90-4ED5-966A-8BA850545F8A}" destId="{98D033B1-7AEF-4664-A8FE-D803B552ED43}" srcOrd="3" destOrd="0" presId="urn:microsoft.com/office/officeart/2005/8/layout/vList2"/>
    <dgm:cxn modelId="{2DAE8162-5A9B-49E6-B354-A6E0D163BC20}" type="presParOf" srcId="{B5D59E3B-EE90-4ED5-966A-8BA850545F8A}" destId="{8FF4CC39-C107-47E0-9E06-358278930263}" srcOrd="4" destOrd="0" presId="urn:microsoft.com/office/officeart/2005/8/layout/vList2"/>
    <dgm:cxn modelId="{B6D2C417-572B-451F-B348-2DD566A4DF37}" type="presParOf" srcId="{B5D59E3B-EE90-4ED5-966A-8BA850545F8A}" destId="{1C679836-1D83-4668-B909-1D31E8529B76}" srcOrd="5" destOrd="0" presId="urn:microsoft.com/office/officeart/2005/8/layout/vList2"/>
    <dgm:cxn modelId="{C81D92E4-1AFA-4D61-9AE8-6E5C20C38BA9}" type="presParOf" srcId="{B5D59E3B-EE90-4ED5-966A-8BA850545F8A}" destId="{F6420A74-0845-47AE-A613-B7E1C08F894A}" srcOrd="6" destOrd="0" presId="urn:microsoft.com/office/officeart/2005/8/layout/vList2"/>
    <dgm:cxn modelId="{A0DCC003-E470-49B0-922C-AF32F0FAED6F}" type="presParOf" srcId="{B5D59E3B-EE90-4ED5-966A-8BA850545F8A}" destId="{3C855F31-2582-4E2C-A135-80C30359BEB0}" srcOrd="7" destOrd="0" presId="urn:microsoft.com/office/officeart/2005/8/layout/vList2"/>
    <dgm:cxn modelId="{3A13EC7E-DE65-48A4-906F-DAA4D76BD953}"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dgm:t>
        <a:bodyPr/>
        <a:lstStyle/>
        <a:p>
          <a:r>
            <a:rPr lang="en-US" dirty="0" smtClean="0"/>
            <a:t>I. How do you feel</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a:solidFill>
          <a:srgbClr val="FFC000"/>
        </a:solidFill>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431BAE30-4526-4309-8E54-0F291C6960B8}" type="presOf" srcId="{A2D817C3-F05C-40B5-922A-D6B2DCCD67FB}" destId="{75C34FD0-6C16-4F37-9EA4-D4433A05654E}"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60E7EA3F-8E8B-40FE-A34B-176075B3FEE4}" type="presOf" srcId="{57D8955C-2170-4F20-A52A-FCA68FC25E88}" destId="{8FF4CC39-C107-47E0-9E06-358278930263}" srcOrd="0" destOrd="0" presId="urn:microsoft.com/office/officeart/2005/8/layout/vList2"/>
    <dgm:cxn modelId="{9029C7EC-EFD2-4269-8718-AC6005A1D9BD}" srcId="{98A8D518-EF58-47EE-A7AE-97DB923342DD}" destId="{57D8955C-2170-4F20-A52A-FCA68FC25E88}" srcOrd="2" destOrd="0" parTransId="{539F8EA9-F0C0-4B0E-8807-AB62C6A83248}" sibTransId="{977411A9-6AEC-4913-B469-AF50398ECB58}"/>
    <dgm:cxn modelId="{21D9CC4A-1CB3-44D9-AABA-DAE47F908D06}" srcId="{98A8D518-EF58-47EE-A7AE-97DB923342DD}" destId="{476DA594-BD4A-4178-9FE5-F1DADD8CC34B}" srcOrd="0" destOrd="0" parTransId="{FE738122-D50D-4960-936D-75E92E0C0D47}" sibTransId="{66443F14-A5E5-480D-A457-9F13E1ACF752}"/>
    <dgm:cxn modelId="{FC39465D-C082-4CAF-A311-D9F5262ED44F}" type="presOf" srcId="{DE35B7A6-ADD5-4311-A97F-AADA0B17DDC4}" destId="{F6420A74-0845-47AE-A613-B7E1C08F894A}" srcOrd="0" destOrd="0" presId="urn:microsoft.com/office/officeart/2005/8/layout/vList2"/>
    <dgm:cxn modelId="{85559330-923B-4A06-82C1-1ECFEDA9BE76}" type="presOf" srcId="{1C7C0567-4142-4207-818F-EEBB3BBE507B}" destId="{401A079E-7995-4DC9-AC46-85D3F2985059}" srcOrd="0" destOrd="0" presId="urn:microsoft.com/office/officeart/2005/8/layout/vList2"/>
    <dgm:cxn modelId="{245B6BC8-CA74-43F7-B4F5-E333741D6104}" type="presOf" srcId="{476DA594-BD4A-4178-9FE5-F1DADD8CC34B}" destId="{ADB9CBA2-B2E2-45ED-A05B-5B0029FA8046}" srcOrd="0" destOrd="0" presId="urn:microsoft.com/office/officeart/2005/8/layout/vList2"/>
    <dgm:cxn modelId="{112F9D42-3532-4250-A2CD-016875A94502}" type="presOf" srcId="{98A8D518-EF58-47EE-A7AE-97DB923342DD}" destId="{B5D59E3B-EE90-4ED5-966A-8BA850545F8A}"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4931F332-C6D5-4340-89ED-1A011347951B}" srcId="{98A8D518-EF58-47EE-A7AE-97DB923342DD}" destId="{1C7C0567-4142-4207-818F-EEBB3BBE507B}" srcOrd="4" destOrd="0" parTransId="{9638AAA6-FC2C-419F-BC11-386D8EBAA195}" sibTransId="{B710869D-812E-4719-8BBC-46119BF829EA}"/>
    <dgm:cxn modelId="{80E32EFA-DECC-4CC6-8CE1-F67CF2254416}" type="presParOf" srcId="{B5D59E3B-EE90-4ED5-966A-8BA850545F8A}" destId="{ADB9CBA2-B2E2-45ED-A05B-5B0029FA8046}" srcOrd="0" destOrd="0" presId="urn:microsoft.com/office/officeart/2005/8/layout/vList2"/>
    <dgm:cxn modelId="{D0153A95-3B59-4801-B978-CEF45E2763B6}" type="presParOf" srcId="{B5D59E3B-EE90-4ED5-966A-8BA850545F8A}" destId="{60860D93-650D-483D-81BE-7DD9232C07B2}" srcOrd="1" destOrd="0" presId="urn:microsoft.com/office/officeart/2005/8/layout/vList2"/>
    <dgm:cxn modelId="{EA16FB62-7A94-4BD9-BD08-E9F87654452E}" type="presParOf" srcId="{B5D59E3B-EE90-4ED5-966A-8BA850545F8A}" destId="{75C34FD0-6C16-4F37-9EA4-D4433A05654E}" srcOrd="2" destOrd="0" presId="urn:microsoft.com/office/officeart/2005/8/layout/vList2"/>
    <dgm:cxn modelId="{3D8FCE89-7520-4474-B905-C1E968BC3C0E}" type="presParOf" srcId="{B5D59E3B-EE90-4ED5-966A-8BA850545F8A}" destId="{98D033B1-7AEF-4664-A8FE-D803B552ED43}" srcOrd="3" destOrd="0" presId="urn:microsoft.com/office/officeart/2005/8/layout/vList2"/>
    <dgm:cxn modelId="{05F2E9C8-9AA7-4977-B67D-8B6BDDB1B167}" type="presParOf" srcId="{B5D59E3B-EE90-4ED5-966A-8BA850545F8A}" destId="{8FF4CC39-C107-47E0-9E06-358278930263}" srcOrd="4" destOrd="0" presId="urn:microsoft.com/office/officeart/2005/8/layout/vList2"/>
    <dgm:cxn modelId="{27AFAE27-739F-470A-8E72-A9BCA7B434C9}" type="presParOf" srcId="{B5D59E3B-EE90-4ED5-966A-8BA850545F8A}" destId="{1C679836-1D83-4668-B909-1D31E8529B76}" srcOrd="5" destOrd="0" presId="urn:microsoft.com/office/officeart/2005/8/layout/vList2"/>
    <dgm:cxn modelId="{C6C66A30-E688-4C48-AC30-92405F0B707B}" type="presParOf" srcId="{B5D59E3B-EE90-4ED5-966A-8BA850545F8A}" destId="{F6420A74-0845-47AE-A613-B7E1C08F894A}" srcOrd="6" destOrd="0" presId="urn:microsoft.com/office/officeart/2005/8/layout/vList2"/>
    <dgm:cxn modelId="{3802BC04-037B-44B8-834A-600F158E5A99}" type="presParOf" srcId="{B5D59E3B-EE90-4ED5-966A-8BA850545F8A}" destId="{3C855F31-2582-4E2C-A135-80C30359BEB0}" srcOrd="7" destOrd="0" presId="urn:microsoft.com/office/officeart/2005/8/layout/vList2"/>
    <dgm:cxn modelId="{6AE2BA53-C755-4634-9224-51DEEAB9F473}"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dgm:t>
        <a:bodyPr/>
        <a:lstStyle/>
        <a:p>
          <a:r>
            <a:rPr lang="en-US" dirty="0" smtClean="0"/>
            <a:t>I. How do you feel</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a:solidFill>
          <a:srgbClr val="FFC000"/>
        </a:solidFill>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41B39699-817B-47BA-A00F-F1BC848A08E1}" type="presOf" srcId="{1C7C0567-4142-4207-818F-EEBB3BBE507B}" destId="{401A079E-7995-4DC9-AC46-85D3F2985059}" srcOrd="0" destOrd="0" presId="urn:microsoft.com/office/officeart/2005/8/layout/vList2"/>
    <dgm:cxn modelId="{C1EFD87C-D856-4C4D-8579-D90027CF4607}" type="presOf" srcId="{98A8D518-EF58-47EE-A7AE-97DB923342DD}" destId="{B5D59E3B-EE90-4ED5-966A-8BA850545F8A}"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9029C7EC-EFD2-4269-8718-AC6005A1D9BD}" srcId="{98A8D518-EF58-47EE-A7AE-97DB923342DD}" destId="{57D8955C-2170-4F20-A52A-FCA68FC25E88}" srcOrd="2" destOrd="0" parTransId="{539F8EA9-F0C0-4B0E-8807-AB62C6A83248}" sibTransId="{977411A9-6AEC-4913-B469-AF50398ECB58}"/>
    <dgm:cxn modelId="{21D9CC4A-1CB3-44D9-AABA-DAE47F908D06}" srcId="{98A8D518-EF58-47EE-A7AE-97DB923342DD}" destId="{476DA594-BD4A-4178-9FE5-F1DADD8CC34B}" srcOrd="0" destOrd="0" parTransId="{FE738122-D50D-4960-936D-75E92E0C0D47}" sibTransId="{66443F14-A5E5-480D-A457-9F13E1ACF752}"/>
    <dgm:cxn modelId="{C823E2A3-240B-49C3-BEAD-5A7C2B08EC76}" type="presOf" srcId="{57D8955C-2170-4F20-A52A-FCA68FC25E88}" destId="{8FF4CC39-C107-47E0-9E06-358278930263}" srcOrd="0" destOrd="0" presId="urn:microsoft.com/office/officeart/2005/8/layout/vList2"/>
    <dgm:cxn modelId="{50EEC461-B0D3-4A51-AC22-D10A9562BE48}" type="presOf" srcId="{A2D817C3-F05C-40B5-922A-D6B2DCCD67FB}" destId="{75C34FD0-6C16-4F37-9EA4-D4433A05654E}" srcOrd="0" destOrd="0" presId="urn:microsoft.com/office/officeart/2005/8/layout/vList2"/>
    <dgm:cxn modelId="{D58D267C-A6FE-4FC1-BF0E-7F3CB2BA9F4A}" type="presOf" srcId="{DE35B7A6-ADD5-4311-A97F-AADA0B17DDC4}" destId="{F6420A74-0845-47AE-A613-B7E1C08F894A}"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4931F332-C6D5-4340-89ED-1A011347951B}" srcId="{98A8D518-EF58-47EE-A7AE-97DB923342DD}" destId="{1C7C0567-4142-4207-818F-EEBB3BBE507B}" srcOrd="4" destOrd="0" parTransId="{9638AAA6-FC2C-419F-BC11-386D8EBAA195}" sibTransId="{B710869D-812E-4719-8BBC-46119BF829EA}"/>
    <dgm:cxn modelId="{C11942C4-7EE1-4FEA-A239-0B96BDC97964}" type="presOf" srcId="{476DA594-BD4A-4178-9FE5-F1DADD8CC34B}" destId="{ADB9CBA2-B2E2-45ED-A05B-5B0029FA8046}" srcOrd="0" destOrd="0" presId="urn:microsoft.com/office/officeart/2005/8/layout/vList2"/>
    <dgm:cxn modelId="{3430D8A4-796F-4284-9DFB-3F3728DB5152}" type="presParOf" srcId="{B5D59E3B-EE90-4ED5-966A-8BA850545F8A}" destId="{ADB9CBA2-B2E2-45ED-A05B-5B0029FA8046}" srcOrd="0" destOrd="0" presId="urn:microsoft.com/office/officeart/2005/8/layout/vList2"/>
    <dgm:cxn modelId="{631A469D-679A-461D-9569-E91652B5AEBF}" type="presParOf" srcId="{B5D59E3B-EE90-4ED5-966A-8BA850545F8A}" destId="{60860D93-650D-483D-81BE-7DD9232C07B2}" srcOrd="1" destOrd="0" presId="urn:microsoft.com/office/officeart/2005/8/layout/vList2"/>
    <dgm:cxn modelId="{A21B989C-F5DF-4374-903D-6F82BB08EC2C}" type="presParOf" srcId="{B5D59E3B-EE90-4ED5-966A-8BA850545F8A}" destId="{75C34FD0-6C16-4F37-9EA4-D4433A05654E}" srcOrd="2" destOrd="0" presId="urn:microsoft.com/office/officeart/2005/8/layout/vList2"/>
    <dgm:cxn modelId="{3AFEF496-CE2A-4F6F-9987-DD09474DEE66}" type="presParOf" srcId="{B5D59E3B-EE90-4ED5-966A-8BA850545F8A}" destId="{98D033B1-7AEF-4664-A8FE-D803B552ED43}" srcOrd="3" destOrd="0" presId="urn:microsoft.com/office/officeart/2005/8/layout/vList2"/>
    <dgm:cxn modelId="{CB1361D6-430A-4FD5-8FFF-58538A299291}" type="presParOf" srcId="{B5D59E3B-EE90-4ED5-966A-8BA850545F8A}" destId="{8FF4CC39-C107-47E0-9E06-358278930263}" srcOrd="4" destOrd="0" presId="urn:microsoft.com/office/officeart/2005/8/layout/vList2"/>
    <dgm:cxn modelId="{10788512-E327-4C3E-AD81-A30534881287}" type="presParOf" srcId="{B5D59E3B-EE90-4ED5-966A-8BA850545F8A}" destId="{1C679836-1D83-4668-B909-1D31E8529B76}" srcOrd="5" destOrd="0" presId="urn:microsoft.com/office/officeart/2005/8/layout/vList2"/>
    <dgm:cxn modelId="{79289F1D-3D22-4B70-A7B9-4A4D37689EC7}" type="presParOf" srcId="{B5D59E3B-EE90-4ED5-966A-8BA850545F8A}" destId="{F6420A74-0845-47AE-A613-B7E1C08F894A}" srcOrd="6" destOrd="0" presId="urn:microsoft.com/office/officeart/2005/8/layout/vList2"/>
    <dgm:cxn modelId="{54FFB853-A317-4D15-953D-1E28320A3C71}" type="presParOf" srcId="{B5D59E3B-EE90-4ED5-966A-8BA850545F8A}" destId="{3C855F31-2582-4E2C-A135-80C30359BEB0}" srcOrd="7" destOrd="0" presId="urn:microsoft.com/office/officeart/2005/8/layout/vList2"/>
    <dgm:cxn modelId="{C7A16981-2925-4648-8423-4DE3CCCE4919}"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076A6-FD96-44BE-90A5-7F12C585C4F8}" type="doc">
      <dgm:prSet loTypeId="urn:microsoft.com/office/officeart/2005/8/layout/pList2" loCatId="list" qsTypeId="urn:microsoft.com/office/officeart/2005/8/quickstyle/simple1" qsCatId="simple" csTypeId="urn:microsoft.com/office/officeart/2005/8/colors/accent1_2" csCatId="accent1" phldr="1"/>
      <dgm:spPr/>
    </dgm:pt>
    <dgm:pt modelId="{FBB6DBB1-F1F1-428D-842C-6E4C13AF11D4}">
      <dgm:prSet phldrT="[Text]"/>
      <dgm:spPr/>
      <dgm:t>
        <a:bodyPr/>
        <a:lstStyle/>
        <a:p>
          <a:r>
            <a:rPr lang="en-US" dirty="0" smtClean="0"/>
            <a:t>Repay the Debt</a:t>
          </a:r>
        </a:p>
        <a:p>
          <a:r>
            <a:rPr lang="en-US" dirty="0" smtClean="0"/>
            <a:t>National Gov’t pay both national &amp; state debts</a:t>
          </a:r>
        </a:p>
      </dgm:t>
    </dgm:pt>
    <dgm:pt modelId="{A2406AB0-8CE1-415F-B0C9-D3105695B44D}" type="parTrans" cxnId="{0A64888C-22C6-4DB3-B306-3B5B5A6B3462}">
      <dgm:prSet/>
      <dgm:spPr/>
      <dgm:t>
        <a:bodyPr/>
        <a:lstStyle/>
        <a:p>
          <a:endParaRPr lang="en-US"/>
        </a:p>
      </dgm:t>
    </dgm:pt>
    <dgm:pt modelId="{79B9412E-F9FA-41DE-AAD6-173ACACA6B19}" type="sibTrans" cxnId="{0A64888C-22C6-4DB3-B306-3B5B5A6B3462}">
      <dgm:prSet/>
      <dgm:spPr/>
      <dgm:t>
        <a:bodyPr/>
        <a:lstStyle/>
        <a:p>
          <a:endParaRPr lang="en-US"/>
        </a:p>
      </dgm:t>
    </dgm:pt>
    <dgm:pt modelId="{00BB00D4-42CC-43F3-B5D5-3F98A9506D4F}">
      <dgm:prSet phldrT="[Text]"/>
      <dgm:spPr/>
      <dgm:t>
        <a:bodyPr/>
        <a:lstStyle/>
        <a:p>
          <a:r>
            <a:rPr lang="en-US" dirty="0" smtClean="0"/>
            <a:t>National Bank</a:t>
          </a:r>
        </a:p>
        <a:p>
          <a:r>
            <a:rPr lang="en-US" dirty="0" smtClean="0"/>
            <a:t>A place to deposit taxes, provide sound currency &amp; make loans to the national gov’t</a:t>
          </a:r>
          <a:endParaRPr lang="en-US" dirty="0"/>
        </a:p>
      </dgm:t>
    </dgm:pt>
    <dgm:pt modelId="{6AC3D432-4263-493A-B1B4-875CB52C911F}" type="parTrans" cxnId="{5ED95C4F-2251-43DB-8F79-DEF31AB0CD34}">
      <dgm:prSet/>
      <dgm:spPr/>
      <dgm:t>
        <a:bodyPr/>
        <a:lstStyle/>
        <a:p>
          <a:endParaRPr lang="en-US"/>
        </a:p>
      </dgm:t>
    </dgm:pt>
    <dgm:pt modelId="{45F843A8-59A9-47ED-8F87-51FACC78539A}" type="sibTrans" cxnId="{5ED95C4F-2251-43DB-8F79-DEF31AB0CD34}">
      <dgm:prSet/>
      <dgm:spPr/>
      <dgm:t>
        <a:bodyPr/>
        <a:lstStyle/>
        <a:p>
          <a:endParaRPr lang="en-US"/>
        </a:p>
      </dgm:t>
    </dgm:pt>
    <dgm:pt modelId="{23723AAA-A8B5-4D12-849F-0AF9824D03A8}">
      <dgm:prSet phldrT="[Text]"/>
      <dgm:spPr/>
      <dgm:t>
        <a:bodyPr/>
        <a:lstStyle/>
        <a:p>
          <a:r>
            <a:rPr lang="en-US" dirty="0" smtClean="0"/>
            <a:t>Whiskey Tax</a:t>
          </a:r>
        </a:p>
        <a:p>
          <a:r>
            <a:rPr lang="en-US" dirty="0" smtClean="0"/>
            <a:t>Way to raise money from western farmers</a:t>
          </a:r>
          <a:endParaRPr lang="en-US" dirty="0"/>
        </a:p>
      </dgm:t>
    </dgm:pt>
    <dgm:pt modelId="{CCE75188-3707-4EDE-8661-BF61183E96A0}" type="parTrans" cxnId="{968EBF26-CF48-467F-9A9B-CB312597C073}">
      <dgm:prSet/>
      <dgm:spPr/>
      <dgm:t>
        <a:bodyPr/>
        <a:lstStyle/>
        <a:p>
          <a:endParaRPr lang="en-US"/>
        </a:p>
      </dgm:t>
    </dgm:pt>
    <dgm:pt modelId="{E8721D86-89F0-4723-BA24-C02CDEF1D62F}" type="sibTrans" cxnId="{968EBF26-CF48-467F-9A9B-CB312597C073}">
      <dgm:prSet/>
      <dgm:spPr/>
      <dgm:t>
        <a:bodyPr/>
        <a:lstStyle/>
        <a:p>
          <a:endParaRPr lang="en-US"/>
        </a:p>
      </dgm:t>
    </dgm:pt>
    <dgm:pt modelId="{66032C2B-270B-4D5E-994A-C97E566CBF0A}">
      <dgm:prSet phldrT="[Text]"/>
      <dgm:spPr/>
      <dgm:t>
        <a:bodyPr/>
        <a:lstStyle/>
        <a:p>
          <a:r>
            <a:rPr lang="en-US" dirty="0" smtClean="0"/>
            <a:t>Protective Tariff</a:t>
          </a:r>
          <a:endParaRPr lang="en-US" dirty="0"/>
        </a:p>
      </dgm:t>
    </dgm:pt>
    <dgm:pt modelId="{D4E28007-C9B9-4341-B8D8-8C9EB519739C}" type="parTrans" cxnId="{D89F72A8-2E31-4105-ADD3-1DE8B6CDC478}">
      <dgm:prSet/>
      <dgm:spPr/>
      <dgm:t>
        <a:bodyPr/>
        <a:lstStyle/>
        <a:p>
          <a:endParaRPr lang="en-US"/>
        </a:p>
      </dgm:t>
    </dgm:pt>
    <dgm:pt modelId="{796693F2-C77F-48A4-B53A-92809459369B}" type="sibTrans" cxnId="{D89F72A8-2E31-4105-ADD3-1DE8B6CDC478}">
      <dgm:prSet/>
      <dgm:spPr/>
      <dgm:t>
        <a:bodyPr/>
        <a:lstStyle/>
        <a:p>
          <a:endParaRPr lang="en-US"/>
        </a:p>
      </dgm:t>
    </dgm:pt>
    <dgm:pt modelId="{2B5FF7FB-2890-4B31-B67A-36B551FFCF75}">
      <dgm:prSet phldrT="[Text]"/>
      <dgm:spPr/>
      <dgm:t>
        <a:bodyPr/>
        <a:lstStyle/>
        <a:p>
          <a:r>
            <a:rPr lang="en-US" dirty="0" smtClean="0"/>
            <a:t>Tariff- a tax on imported foreign goods which would protect American industries from foreign competition</a:t>
          </a:r>
          <a:endParaRPr lang="en-US" dirty="0"/>
        </a:p>
      </dgm:t>
    </dgm:pt>
    <dgm:pt modelId="{2C232773-A388-4C2F-987D-B34BFBE6B718}" type="parTrans" cxnId="{2F1C6EE7-DB83-44B7-B0AC-2798D4C529A7}">
      <dgm:prSet/>
      <dgm:spPr/>
      <dgm:t>
        <a:bodyPr/>
        <a:lstStyle/>
        <a:p>
          <a:endParaRPr lang="en-US"/>
        </a:p>
      </dgm:t>
    </dgm:pt>
    <dgm:pt modelId="{753C472C-486E-469A-BEBE-0F6254E4BCA1}" type="sibTrans" cxnId="{2F1C6EE7-DB83-44B7-B0AC-2798D4C529A7}">
      <dgm:prSet/>
      <dgm:spPr/>
      <dgm:t>
        <a:bodyPr/>
        <a:lstStyle/>
        <a:p>
          <a:endParaRPr lang="en-US"/>
        </a:p>
      </dgm:t>
    </dgm:pt>
    <dgm:pt modelId="{7B931D28-A432-461A-9F8F-480DEF5A6DD8}" type="pres">
      <dgm:prSet presAssocID="{9B0076A6-FD96-44BE-90A5-7F12C585C4F8}" presName="Name0" presStyleCnt="0">
        <dgm:presLayoutVars>
          <dgm:dir/>
          <dgm:resizeHandles val="exact"/>
        </dgm:presLayoutVars>
      </dgm:prSet>
      <dgm:spPr/>
    </dgm:pt>
    <dgm:pt modelId="{09AD04AA-56D7-4E5A-BC16-1BF1DB45C13F}" type="pres">
      <dgm:prSet presAssocID="{9B0076A6-FD96-44BE-90A5-7F12C585C4F8}" presName="bkgdShp" presStyleLbl="alignAccFollowNode1" presStyleIdx="0" presStyleCnt="1"/>
      <dgm:spPr/>
    </dgm:pt>
    <dgm:pt modelId="{E6343E0E-34A9-4FB8-8869-EEA950EC4B8E}" type="pres">
      <dgm:prSet presAssocID="{9B0076A6-FD96-44BE-90A5-7F12C585C4F8}" presName="linComp" presStyleCnt="0"/>
      <dgm:spPr/>
    </dgm:pt>
    <dgm:pt modelId="{72ADF75D-F422-4D06-BD13-8936B707858E}" type="pres">
      <dgm:prSet presAssocID="{FBB6DBB1-F1F1-428D-842C-6E4C13AF11D4}" presName="compNode" presStyleCnt="0"/>
      <dgm:spPr/>
    </dgm:pt>
    <dgm:pt modelId="{96D7A8D9-5CEB-4336-80CA-848147DCAD37}" type="pres">
      <dgm:prSet presAssocID="{FBB6DBB1-F1F1-428D-842C-6E4C13AF11D4}" presName="node" presStyleLbl="node1" presStyleIdx="0" presStyleCnt="4">
        <dgm:presLayoutVars>
          <dgm:bulletEnabled val="1"/>
        </dgm:presLayoutVars>
      </dgm:prSet>
      <dgm:spPr/>
      <dgm:t>
        <a:bodyPr/>
        <a:lstStyle/>
        <a:p>
          <a:endParaRPr lang="en-US"/>
        </a:p>
      </dgm:t>
    </dgm:pt>
    <dgm:pt modelId="{7963A36D-3837-4DF3-BDDA-3F4911C03D33}" type="pres">
      <dgm:prSet presAssocID="{FBB6DBB1-F1F1-428D-842C-6E4C13AF11D4}" presName="invisiNode" presStyleLbl="node1" presStyleIdx="0" presStyleCnt="4"/>
      <dgm:spPr/>
    </dgm:pt>
    <dgm:pt modelId="{06D130C2-0B9F-4004-B0CF-BF1CE24DD1F4}" type="pres">
      <dgm:prSet presAssocID="{FBB6DBB1-F1F1-428D-842C-6E4C13AF11D4}" presName="imagNode" presStyleLbl="fgImgPlace1" presStyleIdx="0" presStyleCnt="4"/>
      <dgm:spPr>
        <a:blipFill rotWithShape="1">
          <a:blip xmlns:r="http://schemas.openxmlformats.org/officeDocument/2006/relationships" r:embed="rId1"/>
          <a:stretch>
            <a:fillRect/>
          </a:stretch>
        </a:blipFill>
      </dgm:spPr>
    </dgm:pt>
    <dgm:pt modelId="{E79859A3-7E38-41D5-AF52-B6F89B2F977B}" type="pres">
      <dgm:prSet presAssocID="{79B9412E-F9FA-41DE-AAD6-173ACACA6B19}" presName="sibTrans" presStyleLbl="sibTrans2D1" presStyleIdx="0" presStyleCnt="0"/>
      <dgm:spPr/>
      <dgm:t>
        <a:bodyPr/>
        <a:lstStyle/>
        <a:p>
          <a:endParaRPr lang="en-US"/>
        </a:p>
      </dgm:t>
    </dgm:pt>
    <dgm:pt modelId="{1BC4F6FF-6F03-4F8D-B528-8E87084A9DF0}" type="pres">
      <dgm:prSet presAssocID="{00BB00D4-42CC-43F3-B5D5-3F98A9506D4F}" presName="compNode" presStyleCnt="0"/>
      <dgm:spPr/>
    </dgm:pt>
    <dgm:pt modelId="{1C1731FD-CE2C-4648-A9E0-ED92CE2ED6EA}" type="pres">
      <dgm:prSet presAssocID="{00BB00D4-42CC-43F3-B5D5-3F98A9506D4F}" presName="node" presStyleLbl="node1" presStyleIdx="1" presStyleCnt="4">
        <dgm:presLayoutVars>
          <dgm:bulletEnabled val="1"/>
        </dgm:presLayoutVars>
      </dgm:prSet>
      <dgm:spPr/>
      <dgm:t>
        <a:bodyPr/>
        <a:lstStyle/>
        <a:p>
          <a:endParaRPr lang="en-US"/>
        </a:p>
      </dgm:t>
    </dgm:pt>
    <dgm:pt modelId="{75F6EB01-51F9-4779-818C-610FA910A545}" type="pres">
      <dgm:prSet presAssocID="{00BB00D4-42CC-43F3-B5D5-3F98A9506D4F}" presName="invisiNode" presStyleLbl="node1" presStyleIdx="1" presStyleCnt="4"/>
      <dgm:spPr/>
    </dgm:pt>
    <dgm:pt modelId="{9D1D3141-5496-4BA0-B320-5281D1008C3E}" type="pres">
      <dgm:prSet presAssocID="{00BB00D4-42CC-43F3-B5D5-3F98A9506D4F}" presName="imagNode"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4877598D-2358-426D-96E0-CFF7F3ED88FF}" type="pres">
      <dgm:prSet presAssocID="{45F843A8-59A9-47ED-8F87-51FACC78539A}" presName="sibTrans" presStyleLbl="sibTrans2D1" presStyleIdx="0" presStyleCnt="0"/>
      <dgm:spPr/>
      <dgm:t>
        <a:bodyPr/>
        <a:lstStyle/>
        <a:p>
          <a:endParaRPr lang="en-US"/>
        </a:p>
      </dgm:t>
    </dgm:pt>
    <dgm:pt modelId="{09DE8D8A-4E90-4525-A37D-E30291DDF898}" type="pres">
      <dgm:prSet presAssocID="{23723AAA-A8B5-4D12-849F-0AF9824D03A8}" presName="compNode" presStyleCnt="0"/>
      <dgm:spPr/>
    </dgm:pt>
    <dgm:pt modelId="{88FAF3FC-3565-4379-A068-DE66A7DA3104}" type="pres">
      <dgm:prSet presAssocID="{23723AAA-A8B5-4D12-849F-0AF9824D03A8}" presName="node" presStyleLbl="node1" presStyleIdx="2" presStyleCnt="4">
        <dgm:presLayoutVars>
          <dgm:bulletEnabled val="1"/>
        </dgm:presLayoutVars>
      </dgm:prSet>
      <dgm:spPr/>
      <dgm:t>
        <a:bodyPr/>
        <a:lstStyle/>
        <a:p>
          <a:endParaRPr lang="en-US"/>
        </a:p>
      </dgm:t>
    </dgm:pt>
    <dgm:pt modelId="{E5E20A02-71DE-4240-B3AA-217A33E03834}" type="pres">
      <dgm:prSet presAssocID="{23723AAA-A8B5-4D12-849F-0AF9824D03A8}" presName="invisiNode" presStyleLbl="node1" presStyleIdx="2" presStyleCnt="4"/>
      <dgm:spPr/>
    </dgm:pt>
    <dgm:pt modelId="{8FE871D4-B39A-4F37-AC38-CA108E633A4D}" type="pres">
      <dgm:prSet presAssocID="{23723AAA-A8B5-4D12-849F-0AF9824D03A8}" presName="imagNode" presStyleLbl="fgImgPlace1" presStyleIdx="2" presStyleCnt="4"/>
      <dgm:spPr>
        <a:blipFill rotWithShape="1">
          <a:blip xmlns:r="http://schemas.openxmlformats.org/officeDocument/2006/relationships" r:embed="rId3"/>
          <a:stretch>
            <a:fillRect/>
          </a:stretch>
        </a:blipFill>
      </dgm:spPr>
    </dgm:pt>
    <dgm:pt modelId="{2AA45D35-47A4-454F-83DC-57BA127AEB33}" type="pres">
      <dgm:prSet presAssocID="{E8721D86-89F0-4723-BA24-C02CDEF1D62F}" presName="sibTrans" presStyleLbl="sibTrans2D1" presStyleIdx="0" presStyleCnt="0"/>
      <dgm:spPr/>
      <dgm:t>
        <a:bodyPr/>
        <a:lstStyle/>
        <a:p>
          <a:endParaRPr lang="en-US"/>
        </a:p>
      </dgm:t>
    </dgm:pt>
    <dgm:pt modelId="{27698A36-9668-4E52-B38D-DB61991CF6D4}" type="pres">
      <dgm:prSet presAssocID="{66032C2B-270B-4D5E-994A-C97E566CBF0A}" presName="compNode" presStyleCnt="0"/>
      <dgm:spPr/>
    </dgm:pt>
    <dgm:pt modelId="{7722EFD9-4B27-417F-B008-3FCE049BD3E2}" type="pres">
      <dgm:prSet presAssocID="{66032C2B-270B-4D5E-994A-C97E566CBF0A}" presName="node" presStyleLbl="node1" presStyleIdx="3" presStyleCnt="4">
        <dgm:presLayoutVars>
          <dgm:bulletEnabled val="1"/>
        </dgm:presLayoutVars>
      </dgm:prSet>
      <dgm:spPr/>
      <dgm:t>
        <a:bodyPr/>
        <a:lstStyle/>
        <a:p>
          <a:endParaRPr lang="en-US"/>
        </a:p>
      </dgm:t>
    </dgm:pt>
    <dgm:pt modelId="{BFA3267A-40D4-45E6-9D51-149A854D4016}" type="pres">
      <dgm:prSet presAssocID="{66032C2B-270B-4D5E-994A-C97E566CBF0A}" presName="invisiNode" presStyleLbl="node1" presStyleIdx="3" presStyleCnt="4"/>
      <dgm:spPr/>
    </dgm:pt>
    <dgm:pt modelId="{1A5AA41B-C9BA-4C72-ADF2-8D1AE7407243}" type="pres">
      <dgm:prSet presAssocID="{66032C2B-270B-4D5E-994A-C97E566CBF0A}" presName="imagNode" presStyleLbl="fgImgPlace1" presStyleIdx="3" presStyleCnt="4"/>
      <dgm:spPr>
        <a:blipFill rotWithShape="1">
          <a:blip xmlns:r="http://schemas.openxmlformats.org/officeDocument/2006/relationships" r:embed="rId4"/>
          <a:stretch>
            <a:fillRect/>
          </a:stretch>
        </a:blipFill>
      </dgm:spPr>
    </dgm:pt>
  </dgm:ptLst>
  <dgm:cxnLst>
    <dgm:cxn modelId="{DEEDF4C7-D814-4489-864B-8B36E474B147}" type="presOf" srcId="{79B9412E-F9FA-41DE-AAD6-173ACACA6B19}" destId="{E79859A3-7E38-41D5-AF52-B6F89B2F977B}" srcOrd="0" destOrd="0" presId="urn:microsoft.com/office/officeart/2005/8/layout/pList2"/>
    <dgm:cxn modelId="{2F1C6EE7-DB83-44B7-B0AC-2798D4C529A7}" srcId="{66032C2B-270B-4D5E-994A-C97E566CBF0A}" destId="{2B5FF7FB-2890-4B31-B67A-36B551FFCF75}" srcOrd="0" destOrd="0" parTransId="{2C232773-A388-4C2F-987D-B34BFBE6B718}" sibTransId="{753C472C-486E-469A-BEBE-0F6254E4BCA1}"/>
    <dgm:cxn modelId="{7F5CB093-59F5-44D9-95E1-D0BDC0585896}" type="presOf" srcId="{2B5FF7FB-2890-4B31-B67A-36B551FFCF75}" destId="{7722EFD9-4B27-417F-B008-3FCE049BD3E2}" srcOrd="0" destOrd="1" presId="urn:microsoft.com/office/officeart/2005/8/layout/pList2"/>
    <dgm:cxn modelId="{D89F72A8-2E31-4105-ADD3-1DE8B6CDC478}" srcId="{9B0076A6-FD96-44BE-90A5-7F12C585C4F8}" destId="{66032C2B-270B-4D5E-994A-C97E566CBF0A}" srcOrd="3" destOrd="0" parTransId="{D4E28007-C9B9-4341-B8D8-8C9EB519739C}" sibTransId="{796693F2-C77F-48A4-B53A-92809459369B}"/>
    <dgm:cxn modelId="{0A345304-6075-4139-B535-DD89EA14C02F}" type="presOf" srcId="{23723AAA-A8B5-4D12-849F-0AF9824D03A8}" destId="{88FAF3FC-3565-4379-A068-DE66A7DA3104}" srcOrd="0" destOrd="0" presId="urn:microsoft.com/office/officeart/2005/8/layout/pList2"/>
    <dgm:cxn modelId="{5ED95C4F-2251-43DB-8F79-DEF31AB0CD34}" srcId="{9B0076A6-FD96-44BE-90A5-7F12C585C4F8}" destId="{00BB00D4-42CC-43F3-B5D5-3F98A9506D4F}" srcOrd="1" destOrd="0" parTransId="{6AC3D432-4263-493A-B1B4-875CB52C911F}" sibTransId="{45F843A8-59A9-47ED-8F87-51FACC78539A}"/>
    <dgm:cxn modelId="{968EBF26-CF48-467F-9A9B-CB312597C073}" srcId="{9B0076A6-FD96-44BE-90A5-7F12C585C4F8}" destId="{23723AAA-A8B5-4D12-849F-0AF9824D03A8}" srcOrd="2" destOrd="0" parTransId="{CCE75188-3707-4EDE-8661-BF61183E96A0}" sibTransId="{E8721D86-89F0-4723-BA24-C02CDEF1D62F}"/>
    <dgm:cxn modelId="{CCA07276-0A49-48FD-9B30-CF37B5F74557}" type="presOf" srcId="{66032C2B-270B-4D5E-994A-C97E566CBF0A}" destId="{7722EFD9-4B27-417F-B008-3FCE049BD3E2}" srcOrd="0" destOrd="0" presId="urn:microsoft.com/office/officeart/2005/8/layout/pList2"/>
    <dgm:cxn modelId="{0A64888C-22C6-4DB3-B306-3B5B5A6B3462}" srcId="{9B0076A6-FD96-44BE-90A5-7F12C585C4F8}" destId="{FBB6DBB1-F1F1-428D-842C-6E4C13AF11D4}" srcOrd="0" destOrd="0" parTransId="{A2406AB0-8CE1-415F-B0C9-D3105695B44D}" sibTransId="{79B9412E-F9FA-41DE-AAD6-173ACACA6B19}"/>
    <dgm:cxn modelId="{91DFCC38-FE32-4D41-9846-04C41B1AF9F5}" type="presOf" srcId="{9B0076A6-FD96-44BE-90A5-7F12C585C4F8}" destId="{7B931D28-A432-461A-9F8F-480DEF5A6DD8}" srcOrd="0" destOrd="0" presId="urn:microsoft.com/office/officeart/2005/8/layout/pList2"/>
    <dgm:cxn modelId="{D0400E2E-3B0D-45E4-BFDD-F0C1FC9CDE77}" type="presOf" srcId="{E8721D86-89F0-4723-BA24-C02CDEF1D62F}" destId="{2AA45D35-47A4-454F-83DC-57BA127AEB33}" srcOrd="0" destOrd="0" presId="urn:microsoft.com/office/officeart/2005/8/layout/pList2"/>
    <dgm:cxn modelId="{8F24EB58-A6E8-45B9-9931-6FAC98B5A4C4}" type="presOf" srcId="{00BB00D4-42CC-43F3-B5D5-3F98A9506D4F}" destId="{1C1731FD-CE2C-4648-A9E0-ED92CE2ED6EA}" srcOrd="0" destOrd="0" presId="urn:microsoft.com/office/officeart/2005/8/layout/pList2"/>
    <dgm:cxn modelId="{19407AB8-D726-4045-A0CC-9B2B5FFEE315}" type="presOf" srcId="{45F843A8-59A9-47ED-8F87-51FACC78539A}" destId="{4877598D-2358-426D-96E0-CFF7F3ED88FF}" srcOrd="0" destOrd="0" presId="urn:microsoft.com/office/officeart/2005/8/layout/pList2"/>
    <dgm:cxn modelId="{DB42D971-8254-4DF1-A6C1-D52FD4EFA246}" type="presOf" srcId="{FBB6DBB1-F1F1-428D-842C-6E4C13AF11D4}" destId="{96D7A8D9-5CEB-4336-80CA-848147DCAD37}" srcOrd="0" destOrd="0" presId="urn:microsoft.com/office/officeart/2005/8/layout/pList2"/>
    <dgm:cxn modelId="{4D1FF87C-57D0-4905-B9CD-2B2A64EAA43C}" type="presParOf" srcId="{7B931D28-A432-461A-9F8F-480DEF5A6DD8}" destId="{09AD04AA-56D7-4E5A-BC16-1BF1DB45C13F}" srcOrd="0" destOrd="0" presId="urn:microsoft.com/office/officeart/2005/8/layout/pList2"/>
    <dgm:cxn modelId="{19538A7C-3DD7-449A-AEE8-8F7427A22543}" type="presParOf" srcId="{7B931D28-A432-461A-9F8F-480DEF5A6DD8}" destId="{E6343E0E-34A9-4FB8-8869-EEA950EC4B8E}" srcOrd="1" destOrd="0" presId="urn:microsoft.com/office/officeart/2005/8/layout/pList2"/>
    <dgm:cxn modelId="{A2F887A2-5B19-4D87-B46E-5350E71EAE7D}" type="presParOf" srcId="{E6343E0E-34A9-4FB8-8869-EEA950EC4B8E}" destId="{72ADF75D-F422-4D06-BD13-8936B707858E}" srcOrd="0" destOrd="0" presId="urn:microsoft.com/office/officeart/2005/8/layout/pList2"/>
    <dgm:cxn modelId="{B609AD58-4BB3-4C8D-8724-16A07FBF54BD}" type="presParOf" srcId="{72ADF75D-F422-4D06-BD13-8936B707858E}" destId="{96D7A8D9-5CEB-4336-80CA-848147DCAD37}" srcOrd="0" destOrd="0" presId="urn:microsoft.com/office/officeart/2005/8/layout/pList2"/>
    <dgm:cxn modelId="{CF968B1B-7382-4854-B2F8-5104F4506913}" type="presParOf" srcId="{72ADF75D-F422-4D06-BD13-8936B707858E}" destId="{7963A36D-3837-4DF3-BDDA-3F4911C03D33}" srcOrd="1" destOrd="0" presId="urn:microsoft.com/office/officeart/2005/8/layout/pList2"/>
    <dgm:cxn modelId="{C0B26B3B-1F1B-4E90-9B92-F0F3D9CC0A51}" type="presParOf" srcId="{72ADF75D-F422-4D06-BD13-8936B707858E}" destId="{06D130C2-0B9F-4004-B0CF-BF1CE24DD1F4}" srcOrd="2" destOrd="0" presId="urn:microsoft.com/office/officeart/2005/8/layout/pList2"/>
    <dgm:cxn modelId="{4F40099A-7864-44F7-BE7A-C67DE6AAB358}" type="presParOf" srcId="{E6343E0E-34A9-4FB8-8869-EEA950EC4B8E}" destId="{E79859A3-7E38-41D5-AF52-B6F89B2F977B}" srcOrd="1" destOrd="0" presId="urn:microsoft.com/office/officeart/2005/8/layout/pList2"/>
    <dgm:cxn modelId="{66E96B57-EA55-41B2-AFEA-0F2B8E760FF2}" type="presParOf" srcId="{E6343E0E-34A9-4FB8-8869-EEA950EC4B8E}" destId="{1BC4F6FF-6F03-4F8D-B528-8E87084A9DF0}" srcOrd="2" destOrd="0" presId="urn:microsoft.com/office/officeart/2005/8/layout/pList2"/>
    <dgm:cxn modelId="{FB25A0BB-E7C0-4EC1-9678-9EBA9A56CA80}" type="presParOf" srcId="{1BC4F6FF-6F03-4F8D-B528-8E87084A9DF0}" destId="{1C1731FD-CE2C-4648-A9E0-ED92CE2ED6EA}" srcOrd="0" destOrd="0" presId="urn:microsoft.com/office/officeart/2005/8/layout/pList2"/>
    <dgm:cxn modelId="{7D76473B-94A6-459D-B320-D7E977458A46}" type="presParOf" srcId="{1BC4F6FF-6F03-4F8D-B528-8E87084A9DF0}" destId="{75F6EB01-51F9-4779-818C-610FA910A545}" srcOrd="1" destOrd="0" presId="urn:microsoft.com/office/officeart/2005/8/layout/pList2"/>
    <dgm:cxn modelId="{5D2DE2F1-DD54-40E2-ABAE-652E34C93E91}" type="presParOf" srcId="{1BC4F6FF-6F03-4F8D-B528-8E87084A9DF0}" destId="{9D1D3141-5496-4BA0-B320-5281D1008C3E}" srcOrd="2" destOrd="0" presId="urn:microsoft.com/office/officeart/2005/8/layout/pList2"/>
    <dgm:cxn modelId="{6095AA84-8E5E-4A74-854C-F16A757324F2}" type="presParOf" srcId="{E6343E0E-34A9-4FB8-8869-EEA950EC4B8E}" destId="{4877598D-2358-426D-96E0-CFF7F3ED88FF}" srcOrd="3" destOrd="0" presId="urn:microsoft.com/office/officeart/2005/8/layout/pList2"/>
    <dgm:cxn modelId="{EC6B0C04-A978-43E8-BEC4-7B535C1E8021}" type="presParOf" srcId="{E6343E0E-34A9-4FB8-8869-EEA950EC4B8E}" destId="{09DE8D8A-4E90-4525-A37D-E30291DDF898}" srcOrd="4" destOrd="0" presId="urn:microsoft.com/office/officeart/2005/8/layout/pList2"/>
    <dgm:cxn modelId="{94FEDDD6-98A3-482D-A226-975ED391B52A}" type="presParOf" srcId="{09DE8D8A-4E90-4525-A37D-E30291DDF898}" destId="{88FAF3FC-3565-4379-A068-DE66A7DA3104}" srcOrd="0" destOrd="0" presId="urn:microsoft.com/office/officeart/2005/8/layout/pList2"/>
    <dgm:cxn modelId="{7E61E558-3302-4B21-AD55-3FFC9DAB8E2F}" type="presParOf" srcId="{09DE8D8A-4E90-4525-A37D-E30291DDF898}" destId="{E5E20A02-71DE-4240-B3AA-217A33E03834}" srcOrd="1" destOrd="0" presId="urn:microsoft.com/office/officeart/2005/8/layout/pList2"/>
    <dgm:cxn modelId="{18D52734-1A6C-454D-894B-19811BB6AE9C}" type="presParOf" srcId="{09DE8D8A-4E90-4525-A37D-E30291DDF898}" destId="{8FE871D4-B39A-4F37-AC38-CA108E633A4D}" srcOrd="2" destOrd="0" presId="urn:microsoft.com/office/officeart/2005/8/layout/pList2"/>
    <dgm:cxn modelId="{0D846A75-C985-4673-8B81-49B67490B36F}" type="presParOf" srcId="{E6343E0E-34A9-4FB8-8869-EEA950EC4B8E}" destId="{2AA45D35-47A4-454F-83DC-57BA127AEB33}" srcOrd="5" destOrd="0" presId="urn:microsoft.com/office/officeart/2005/8/layout/pList2"/>
    <dgm:cxn modelId="{63D85EC9-0C9C-472A-BD13-5CA4380D7D1A}" type="presParOf" srcId="{E6343E0E-34A9-4FB8-8869-EEA950EC4B8E}" destId="{27698A36-9668-4E52-B38D-DB61991CF6D4}" srcOrd="6" destOrd="0" presId="urn:microsoft.com/office/officeart/2005/8/layout/pList2"/>
    <dgm:cxn modelId="{2C9CE4E0-80A5-4406-B0B5-2178B886FEC2}" type="presParOf" srcId="{27698A36-9668-4E52-B38D-DB61991CF6D4}" destId="{7722EFD9-4B27-417F-B008-3FCE049BD3E2}" srcOrd="0" destOrd="0" presId="urn:microsoft.com/office/officeart/2005/8/layout/pList2"/>
    <dgm:cxn modelId="{1D17A527-82C4-41E7-AE72-94462E9675BD}" type="presParOf" srcId="{27698A36-9668-4E52-B38D-DB61991CF6D4}" destId="{BFA3267A-40D4-45E6-9D51-149A854D4016}" srcOrd="1" destOrd="0" presId="urn:microsoft.com/office/officeart/2005/8/layout/pList2"/>
    <dgm:cxn modelId="{A32AADB2-69A6-43AD-B4EE-683199825A3E}" type="presParOf" srcId="{27698A36-9668-4E52-B38D-DB61991CF6D4}" destId="{1A5AA41B-C9BA-4C72-ADF2-8D1AE740724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076A6-FD96-44BE-90A5-7F12C585C4F8}" type="doc">
      <dgm:prSet loTypeId="urn:microsoft.com/office/officeart/2005/8/layout/pList2" loCatId="list" qsTypeId="urn:microsoft.com/office/officeart/2005/8/quickstyle/simple1" qsCatId="simple" csTypeId="urn:microsoft.com/office/officeart/2005/8/colors/accent1_2" csCatId="accent1" phldr="1"/>
      <dgm:spPr/>
    </dgm:pt>
    <dgm:pt modelId="{FBB6DBB1-F1F1-428D-842C-6E4C13AF11D4}">
      <dgm:prSet phldrT="[Text]"/>
      <dgm:spPr/>
      <dgm:t>
        <a:bodyPr/>
        <a:lstStyle/>
        <a:p>
          <a:r>
            <a:rPr lang="en-US" dirty="0" smtClean="0"/>
            <a:t>Repay the Debt</a:t>
          </a:r>
        </a:p>
        <a:p>
          <a:r>
            <a:rPr lang="en-US" dirty="0" smtClean="0"/>
            <a:t>National Gov’t pay both national &amp; state debts</a:t>
          </a:r>
        </a:p>
      </dgm:t>
    </dgm:pt>
    <dgm:pt modelId="{A2406AB0-8CE1-415F-B0C9-D3105695B44D}" type="parTrans" cxnId="{0A64888C-22C6-4DB3-B306-3B5B5A6B3462}">
      <dgm:prSet/>
      <dgm:spPr/>
      <dgm:t>
        <a:bodyPr/>
        <a:lstStyle/>
        <a:p>
          <a:endParaRPr lang="en-US"/>
        </a:p>
      </dgm:t>
    </dgm:pt>
    <dgm:pt modelId="{79B9412E-F9FA-41DE-AAD6-173ACACA6B19}" type="sibTrans" cxnId="{0A64888C-22C6-4DB3-B306-3B5B5A6B3462}">
      <dgm:prSet/>
      <dgm:spPr/>
      <dgm:t>
        <a:bodyPr/>
        <a:lstStyle/>
        <a:p>
          <a:endParaRPr lang="en-US"/>
        </a:p>
      </dgm:t>
    </dgm:pt>
    <dgm:pt modelId="{00BB00D4-42CC-43F3-B5D5-3F98A9506D4F}">
      <dgm:prSet phldrT="[Text]"/>
      <dgm:spPr/>
      <dgm:t>
        <a:bodyPr/>
        <a:lstStyle/>
        <a:p>
          <a:r>
            <a:rPr lang="en-US" dirty="0" smtClean="0"/>
            <a:t>National Bank</a:t>
          </a:r>
        </a:p>
        <a:p>
          <a:r>
            <a:rPr lang="en-US" dirty="0" smtClean="0"/>
            <a:t>A place to deposit taxes, provide sound currency &amp; make loans to the national gov’t</a:t>
          </a:r>
          <a:endParaRPr lang="en-US" dirty="0"/>
        </a:p>
      </dgm:t>
    </dgm:pt>
    <dgm:pt modelId="{6AC3D432-4263-493A-B1B4-875CB52C911F}" type="parTrans" cxnId="{5ED95C4F-2251-43DB-8F79-DEF31AB0CD34}">
      <dgm:prSet/>
      <dgm:spPr/>
      <dgm:t>
        <a:bodyPr/>
        <a:lstStyle/>
        <a:p>
          <a:endParaRPr lang="en-US"/>
        </a:p>
      </dgm:t>
    </dgm:pt>
    <dgm:pt modelId="{45F843A8-59A9-47ED-8F87-51FACC78539A}" type="sibTrans" cxnId="{5ED95C4F-2251-43DB-8F79-DEF31AB0CD34}">
      <dgm:prSet/>
      <dgm:spPr/>
      <dgm:t>
        <a:bodyPr/>
        <a:lstStyle/>
        <a:p>
          <a:endParaRPr lang="en-US"/>
        </a:p>
      </dgm:t>
    </dgm:pt>
    <dgm:pt modelId="{23723AAA-A8B5-4D12-849F-0AF9824D03A8}">
      <dgm:prSet phldrT="[Text]"/>
      <dgm:spPr/>
      <dgm:t>
        <a:bodyPr/>
        <a:lstStyle/>
        <a:p>
          <a:r>
            <a:rPr lang="en-US" dirty="0" smtClean="0"/>
            <a:t>Whiskey Tax</a:t>
          </a:r>
        </a:p>
        <a:p>
          <a:r>
            <a:rPr lang="en-US" dirty="0" smtClean="0"/>
            <a:t>Way to raise money from western farmers</a:t>
          </a:r>
          <a:endParaRPr lang="en-US" dirty="0"/>
        </a:p>
      </dgm:t>
    </dgm:pt>
    <dgm:pt modelId="{CCE75188-3707-4EDE-8661-BF61183E96A0}" type="parTrans" cxnId="{968EBF26-CF48-467F-9A9B-CB312597C073}">
      <dgm:prSet/>
      <dgm:spPr/>
      <dgm:t>
        <a:bodyPr/>
        <a:lstStyle/>
        <a:p>
          <a:endParaRPr lang="en-US"/>
        </a:p>
      </dgm:t>
    </dgm:pt>
    <dgm:pt modelId="{E8721D86-89F0-4723-BA24-C02CDEF1D62F}" type="sibTrans" cxnId="{968EBF26-CF48-467F-9A9B-CB312597C073}">
      <dgm:prSet/>
      <dgm:spPr/>
      <dgm:t>
        <a:bodyPr/>
        <a:lstStyle/>
        <a:p>
          <a:endParaRPr lang="en-US"/>
        </a:p>
      </dgm:t>
    </dgm:pt>
    <dgm:pt modelId="{66032C2B-270B-4D5E-994A-C97E566CBF0A}">
      <dgm:prSet phldrT="[Text]"/>
      <dgm:spPr/>
      <dgm:t>
        <a:bodyPr/>
        <a:lstStyle/>
        <a:p>
          <a:r>
            <a:rPr lang="en-US" dirty="0" smtClean="0"/>
            <a:t>Protective Tariff</a:t>
          </a:r>
          <a:endParaRPr lang="en-US" dirty="0"/>
        </a:p>
      </dgm:t>
    </dgm:pt>
    <dgm:pt modelId="{D4E28007-C9B9-4341-B8D8-8C9EB519739C}" type="parTrans" cxnId="{D89F72A8-2E31-4105-ADD3-1DE8B6CDC478}">
      <dgm:prSet/>
      <dgm:spPr/>
      <dgm:t>
        <a:bodyPr/>
        <a:lstStyle/>
        <a:p>
          <a:endParaRPr lang="en-US"/>
        </a:p>
      </dgm:t>
    </dgm:pt>
    <dgm:pt modelId="{796693F2-C77F-48A4-B53A-92809459369B}" type="sibTrans" cxnId="{D89F72A8-2E31-4105-ADD3-1DE8B6CDC478}">
      <dgm:prSet/>
      <dgm:spPr/>
      <dgm:t>
        <a:bodyPr/>
        <a:lstStyle/>
        <a:p>
          <a:endParaRPr lang="en-US"/>
        </a:p>
      </dgm:t>
    </dgm:pt>
    <dgm:pt modelId="{2B5FF7FB-2890-4B31-B67A-36B551FFCF75}">
      <dgm:prSet phldrT="[Text]"/>
      <dgm:spPr/>
      <dgm:t>
        <a:bodyPr/>
        <a:lstStyle/>
        <a:p>
          <a:r>
            <a:rPr lang="en-US" dirty="0" smtClean="0"/>
            <a:t>Tariff- a tax on imported foreign goods which would protect American industries from foreign competition</a:t>
          </a:r>
          <a:endParaRPr lang="en-US" dirty="0"/>
        </a:p>
      </dgm:t>
    </dgm:pt>
    <dgm:pt modelId="{2C232773-A388-4C2F-987D-B34BFBE6B718}" type="parTrans" cxnId="{2F1C6EE7-DB83-44B7-B0AC-2798D4C529A7}">
      <dgm:prSet/>
      <dgm:spPr/>
      <dgm:t>
        <a:bodyPr/>
        <a:lstStyle/>
        <a:p>
          <a:endParaRPr lang="en-US"/>
        </a:p>
      </dgm:t>
    </dgm:pt>
    <dgm:pt modelId="{753C472C-486E-469A-BEBE-0F6254E4BCA1}" type="sibTrans" cxnId="{2F1C6EE7-DB83-44B7-B0AC-2798D4C529A7}">
      <dgm:prSet/>
      <dgm:spPr/>
      <dgm:t>
        <a:bodyPr/>
        <a:lstStyle/>
        <a:p>
          <a:endParaRPr lang="en-US"/>
        </a:p>
      </dgm:t>
    </dgm:pt>
    <dgm:pt modelId="{7B931D28-A432-461A-9F8F-480DEF5A6DD8}" type="pres">
      <dgm:prSet presAssocID="{9B0076A6-FD96-44BE-90A5-7F12C585C4F8}" presName="Name0" presStyleCnt="0">
        <dgm:presLayoutVars>
          <dgm:dir/>
          <dgm:resizeHandles val="exact"/>
        </dgm:presLayoutVars>
      </dgm:prSet>
      <dgm:spPr/>
    </dgm:pt>
    <dgm:pt modelId="{09AD04AA-56D7-4E5A-BC16-1BF1DB45C13F}" type="pres">
      <dgm:prSet presAssocID="{9B0076A6-FD96-44BE-90A5-7F12C585C4F8}" presName="bkgdShp" presStyleLbl="alignAccFollowNode1" presStyleIdx="0" presStyleCnt="1"/>
      <dgm:spPr/>
    </dgm:pt>
    <dgm:pt modelId="{E6343E0E-34A9-4FB8-8869-EEA950EC4B8E}" type="pres">
      <dgm:prSet presAssocID="{9B0076A6-FD96-44BE-90A5-7F12C585C4F8}" presName="linComp" presStyleCnt="0"/>
      <dgm:spPr/>
    </dgm:pt>
    <dgm:pt modelId="{72ADF75D-F422-4D06-BD13-8936B707858E}" type="pres">
      <dgm:prSet presAssocID="{FBB6DBB1-F1F1-428D-842C-6E4C13AF11D4}" presName="compNode" presStyleCnt="0"/>
      <dgm:spPr/>
    </dgm:pt>
    <dgm:pt modelId="{96D7A8D9-5CEB-4336-80CA-848147DCAD37}" type="pres">
      <dgm:prSet presAssocID="{FBB6DBB1-F1F1-428D-842C-6E4C13AF11D4}" presName="node" presStyleLbl="node1" presStyleIdx="0" presStyleCnt="4">
        <dgm:presLayoutVars>
          <dgm:bulletEnabled val="1"/>
        </dgm:presLayoutVars>
      </dgm:prSet>
      <dgm:spPr/>
      <dgm:t>
        <a:bodyPr/>
        <a:lstStyle/>
        <a:p>
          <a:endParaRPr lang="en-US"/>
        </a:p>
      </dgm:t>
    </dgm:pt>
    <dgm:pt modelId="{7963A36D-3837-4DF3-BDDA-3F4911C03D33}" type="pres">
      <dgm:prSet presAssocID="{FBB6DBB1-F1F1-428D-842C-6E4C13AF11D4}" presName="invisiNode" presStyleLbl="node1" presStyleIdx="0" presStyleCnt="4"/>
      <dgm:spPr/>
    </dgm:pt>
    <dgm:pt modelId="{06D130C2-0B9F-4004-B0CF-BF1CE24DD1F4}" type="pres">
      <dgm:prSet presAssocID="{FBB6DBB1-F1F1-428D-842C-6E4C13AF11D4}" presName="imagNode" presStyleLbl="fgImgPlace1" presStyleIdx="0" presStyleCnt="4"/>
      <dgm:spPr>
        <a:blipFill rotWithShape="1">
          <a:blip xmlns:r="http://schemas.openxmlformats.org/officeDocument/2006/relationships" r:embed="rId1"/>
          <a:stretch>
            <a:fillRect/>
          </a:stretch>
        </a:blipFill>
      </dgm:spPr>
    </dgm:pt>
    <dgm:pt modelId="{E79859A3-7E38-41D5-AF52-B6F89B2F977B}" type="pres">
      <dgm:prSet presAssocID="{79B9412E-F9FA-41DE-AAD6-173ACACA6B19}" presName="sibTrans" presStyleLbl="sibTrans2D1" presStyleIdx="0" presStyleCnt="0"/>
      <dgm:spPr/>
      <dgm:t>
        <a:bodyPr/>
        <a:lstStyle/>
        <a:p>
          <a:endParaRPr lang="en-US"/>
        </a:p>
      </dgm:t>
    </dgm:pt>
    <dgm:pt modelId="{1BC4F6FF-6F03-4F8D-B528-8E87084A9DF0}" type="pres">
      <dgm:prSet presAssocID="{00BB00D4-42CC-43F3-B5D5-3F98A9506D4F}" presName="compNode" presStyleCnt="0"/>
      <dgm:spPr/>
    </dgm:pt>
    <dgm:pt modelId="{1C1731FD-CE2C-4648-A9E0-ED92CE2ED6EA}" type="pres">
      <dgm:prSet presAssocID="{00BB00D4-42CC-43F3-B5D5-3F98A9506D4F}" presName="node" presStyleLbl="node1" presStyleIdx="1" presStyleCnt="4">
        <dgm:presLayoutVars>
          <dgm:bulletEnabled val="1"/>
        </dgm:presLayoutVars>
      </dgm:prSet>
      <dgm:spPr/>
      <dgm:t>
        <a:bodyPr/>
        <a:lstStyle/>
        <a:p>
          <a:endParaRPr lang="en-US"/>
        </a:p>
      </dgm:t>
    </dgm:pt>
    <dgm:pt modelId="{75F6EB01-51F9-4779-818C-610FA910A545}" type="pres">
      <dgm:prSet presAssocID="{00BB00D4-42CC-43F3-B5D5-3F98A9506D4F}" presName="invisiNode" presStyleLbl="node1" presStyleIdx="1" presStyleCnt="4"/>
      <dgm:spPr/>
    </dgm:pt>
    <dgm:pt modelId="{9D1D3141-5496-4BA0-B320-5281D1008C3E}" type="pres">
      <dgm:prSet presAssocID="{00BB00D4-42CC-43F3-B5D5-3F98A9506D4F}" presName="imagNode"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4877598D-2358-426D-96E0-CFF7F3ED88FF}" type="pres">
      <dgm:prSet presAssocID="{45F843A8-59A9-47ED-8F87-51FACC78539A}" presName="sibTrans" presStyleLbl="sibTrans2D1" presStyleIdx="0" presStyleCnt="0"/>
      <dgm:spPr/>
      <dgm:t>
        <a:bodyPr/>
        <a:lstStyle/>
        <a:p>
          <a:endParaRPr lang="en-US"/>
        </a:p>
      </dgm:t>
    </dgm:pt>
    <dgm:pt modelId="{09DE8D8A-4E90-4525-A37D-E30291DDF898}" type="pres">
      <dgm:prSet presAssocID="{23723AAA-A8B5-4D12-849F-0AF9824D03A8}" presName="compNode" presStyleCnt="0"/>
      <dgm:spPr/>
    </dgm:pt>
    <dgm:pt modelId="{88FAF3FC-3565-4379-A068-DE66A7DA3104}" type="pres">
      <dgm:prSet presAssocID="{23723AAA-A8B5-4D12-849F-0AF9824D03A8}" presName="node" presStyleLbl="node1" presStyleIdx="2" presStyleCnt="4">
        <dgm:presLayoutVars>
          <dgm:bulletEnabled val="1"/>
        </dgm:presLayoutVars>
      </dgm:prSet>
      <dgm:spPr/>
      <dgm:t>
        <a:bodyPr/>
        <a:lstStyle/>
        <a:p>
          <a:endParaRPr lang="en-US"/>
        </a:p>
      </dgm:t>
    </dgm:pt>
    <dgm:pt modelId="{E5E20A02-71DE-4240-B3AA-217A33E03834}" type="pres">
      <dgm:prSet presAssocID="{23723AAA-A8B5-4D12-849F-0AF9824D03A8}" presName="invisiNode" presStyleLbl="node1" presStyleIdx="2" presStyleCnt="4"/>
      <dgm:spPr/>
    </dgm:pt>
    <dgm:pt modelId="{8FE871D4-B39A-4F37-AC38-CA108E633A4D}" type="pres">
      <dgm:prSet presAssocID="{23723AAA-A8B5-4D12-849F-0AF9824D03A8}" presName="imagNode" presStyleLbl="fgImgPlace1" presStyleIdx="2" presStyleCnt="4"/>
      <dgm:spPr>
        <a:blipFill rotWithShape="1">
          <a:blip xmlns:r="http://schemas.openxmlformats.org/officeDocument/2006/relationships" r:embed="rId3"/>
          <a:stretch>
            <a:fillRect/>
          </a:stretch>
        </a:blipFill>
      </dgm:spPr>
    </dgm:pt>
    <dgm:pt modelId="{2AA45D35-47A4-454F-83DC-57BA127AEB33}" type="pres">
      <dgm:prSet presAssocID="{E8721D86-89F0-4723-BA24-C02CDEF1D62F}" presName="sibTrans" presStyleLbl="sibTrans2D1" presStyleIdx="0" presStyleCnt="0"/>
      <dgm:spPr/>
      <dgm:t>
        <a:bodyPr/>
        <a:lstStyle/>
        <a:p>
          <a:endParaRPr lang="en-US"/>
        </a:p>
      </dgm:t>
    </dgm:pt>
    <dgm:pt modelId="{27698A36-9668-4E52-B38D-DB61991CF6D4}" type="pres">
      <dgm:prSet presAssocID="{66032C2B-270B-4D5E-994A-C97E566CBF0A}" presName="compNode" presStyleCnt="0"/>
      <dgm:spPr/>
    </dgm:pt>
    <dgm:pt modelId="{7722EFD9-4B27-417F-B008-3FCE049BD3E2}" type="pres">
      <dgm:prSet presAssocID="{66032C2B-270B-4D5E-994A-C97E566CBF0A}" presName="node" presStyleLbl="node1" presStyleIdx="3" presStyleCnt="4">
        <dgm:presLayoutVars>
          <dgm:bulletEnabled val="1"/>
        </dgm:presLayoutVars>
      </dgm:prSet>
      <dgm:spPr/>
      <dgm:t>
        <a:bodyPr/>
        <a:lstStyle/>
        <a:p>
          <a:endParaRPr lang="en-US"/>
        </a:p>
      </dgm:t>
    </dgm:pt>
    <dgm:pt modelId="{BFA3267A-40D4-45E6-9D51-149A854D4016}" type="pres">
      <dgm:prSet presAssocID="{66032C2B-270B-4D5E-994A-C97E566CBF0A}" presName="invisiNode" presStyleLbl="node1" presStyleIdx="3" presStyleCnt="4"/>
      <dgm:spPr/>
    </dgm:pt>
    <dgm:pt modelId="{1A5AA41B-C9BA-4C72-ADF2-8D1AE7407243}" type="pres">
      <dgm:prSet presAssocID="{66032C2B-270B-4D5E-994A-C97E566CBF0A}" presName="imagNode" presStyleLbl="fgImgPlace1" presStyleIdx="3" presStyleCnt="4"/>
      <dgm:spPr>
        <a:blipFill rotWithShape="1">
          <a:blip xmlns:r="http://schemas.openxmlformats.org/officeDocument/2006/relationships" r:embed="rId4"/>
          <a:stretch>
            <a:fillRect/>
          </a:stretch>
        </a:blipFill>
      </dgm:spPr>
    </dgm:pt>
  </dgm:ptLst>
  <dgm:cxnLst>
    <dgm:cxn modelId="{BDC6B637-4702-46F9-9D09-657A1FF2689B}" type="presOf" srcId="{FBB6DBB1-F1F1-428D-842C-6E4C13AF11D4}" destId="{96D7A8D9-5CEB-4336-80CA-848147DCAD37}" srcOrd="0" destOrd="0" presId="urn:microsoft.com/office/officeart/2005/8/layout/pList2"/>
    <dgm:cxn modelId="{5466FD00-7948-4081-AE4A-D9FDF4AE0C4A}" type="presOf" srcId="{00BB00D4-42CC-43F3-B5D5-3F98A9506D4F}" destId="{1C1731FD-CE2C-4648-A9E0-ED92CE2ED6EA}" srcOrd="0" destOrd="0" presId="urn:microsoft.com/office/officeart/2005/8/layout/pList2"/>
    <dgm:cxn modelId="{2F1C6EE7-DB83-44B7-B0AC-2798D4C529A7}" srcId="{66032C2B-270B-4D5E-994A-C97E566CBF0A}" destId="{2B5FF7FB-2890-4B31-B67A-36B551FFCF75}" srcOrd="0" destOrd="0" parTransId="{2C232773-A388-4C2F-987D-B34BFBE6B718}" sibTransId="{753C472C-486E-469A-BEBE-0F6254E4BCA1}"/>
    <dgm:cxn modelId="{EFA9B462-0C57-43E7-8688-A419E975E8A3}" type="presOf" srcId="{E8721D86-89F0-4723-BA24-C02CDEF1D62F}" destId="{2AA45D35-47A4-454F-83DC-57BA127AEB33}" srcOrd="0" destOrd="0" presId="urn:microsoft.com/office/officeart/2005/8/layout/pList2"/>
    <dgm:cxn modelId="{D89F72A8-2E31-4105-ADD3-1DE8B6CDC478}" srcId="{9B0076A6-FD96-44BE-90A5-7F12C585C4F8}" destId="{66032C2B-270B-4D5E-994A-C97E566CBF0A}" srcOrd="3" destOrd="0" parTransId="{D4E28007-C9B9-4341-B8D8-8C9EB519739C}" sibTransId="{796693F2-C77F-48A4-B53A-92809459369B}"/>
    <dgm:cxn modelId="{D0342900-92D7-4D3C-BE95-DD7A4067614A}" type="presOf" srcId="{45F843A8-59A9-47ED-8F87-51FACC78539A}" destId="{4877598D-2358-426D-96E0-CFF7F3ED88FF}" srcOrd="0" destOrd="0" presId="urn:microsoft.com/office/officeart/2005/8/layout/pList2"/>
    <dgm:cxn modelId="{5ED95C4F-2251-43DB-8F79-DEF31AB0CD34}" srcId="{9B0076A6-FD96-44BE-90A5-7F12C585C4F8}" destId="{00BB00D4-42CC-43F3-B5D5-3F98A9506D4F}" srcOrd="1" destOrd="0" parTransId="{6AC3D432-4263-493A-B1B4-875CB52C911F}" sibTransId="{45F843A8-59A9-47ED-8F87-51FACC78539A}"/>
    <dgm:cxn modelId="{968EBF26-CF48-467F-9A9B-CB312597C073}" srcId="{9B0076A6-FD96-44BE-90A5-7F12C585C4F8}" destId="{23723AAA-A8B5-4D12-849F-0AF9824D03A8}" srcOrd="2" destOrd="0" parTransId="{CCE75188-3707-4EDE-8661-BF61183E96A0}" sibTransId="{E8721D86-89F0-4723-BA24-C02CDEF1D62F}"/>
    <dgm:cxn modelId="{A4A63883-FC0B-4827-B199-1487580781C7}" type="presOf" srcId="{23723AAA-A8B5-4D12-849F-0AF9824D03A8}" destId="{88FAF3FC-3565-4379-A068-DE66A7DA3104}" srcOrd="0" destOrd="0" presId="urn:microsoft.com/office/officeart/2005/8/layout/pList2"/>
    <dgm:cxn modelId="{0A64888C-22C6-4DB3-B306-3B5B5A6B3462}" srcId="{9B0076A6-FD96-44BE-90A5-7F12C585C4F8}" destId="{FBB6DBB1-F1F1-428D-842C-6E4C13AF11D4}" srcOrd="0" destOrd="0" parTransId="{A2406AB0-8CE1-415F-B0C9-D3105695B44D}" sibTransId="{79B9412E-F9FA-41DE-AAD6-173ACACA6B19}"/>
    <dgm:cxn modelId="{3B644337-E9D5-4E41-B4C3-CA6C741AE074}" type="presOf" srcId="{79B9412E-F9FA-41DE-AAD6-173ACACA6B19}" destId="{E79859A3-7E38-41D5-AF52-B6F89B2F977B}" srcOrd="0" destOrd="0" presId="urn:microsoft.com/office/officeart/2005/8/layout/pList2"/>
    <dgm:cxn modelId="{C1D488DB-1F12-49E6-850D-2EEC58F1E917}" type="presOf" srcId="{9B0076A6-FD96-44BE-90A5-7F12C585C4F8}" destId="{7B931D28-A432-461A-9F8F-480DEF5A6DD8}" srcOrd="0" destOrd="0" presId="urn:microsoft.com/office/officeart/2005/8/layout/pList2"/>
    <dgm:cxn modelId="{20586EEB-8B5D-4A86-BE9F-62CA46887ED7}" type="presOf" srcId="{2B5FF7FB-2890-4B31-B67A-36B551FFCF75}" destId="{7722EFD9-4B27-417F-B008-3FCE049BD3E2}" srcOrd="0" destOrd="1" presId="urn:microsoft.com/office/officeart/2005/8/layout/pList2"/>
    <dgm:cxn modelId="{11BC8CD5-C12E-4F14-A86D-5CED6F019E59}" type="presOf" srcId="{66032C2B-270B-4D5E-994A-C97E566CBF0A}" destId="{7722EFD9-4B27-417F-B008-3FCE049BD3E2}" srcOrd="0" destOrd="0" presId="urn:microsoft.com/office/officeart/2005/8/layout/pList2"/>
    <dgm:cxn modelId="{C6E1375E-35B1-453B-B850-D9822E91472C}" type="presParOf" srcId="{7B931D28-A432-461A-9F8F-480DEF5A6DD8}" destId="{09AD04AA-56D7-4E5A-BC16-1BF1DB45C13F}" srcOrd="0" destOrd="0" presId="urn:microsoft.com/office/officeart/2005/8/layout/pList2"/>
    <dgm:cxn modelId="{99BEAFDD-C669-43A5-A9A2-9D6398A71710}" type="presParOf" srcId="{7B931D28-A432-461A-9F8F-480DEF5A6DD8}" destId="{E6343E0E-34A9-4FB8-8869-EEA950EC4B8E}" srcOrd="1" destOrd="0" presId="urn:microsoft.com/office/officeart/2005/8/layout/pList2"/>
    <dgm:cxn modelId="{7C52AD32-9665-4527-9F58-D8CB3B5BE2A1}" type="presParOf" srcId="{E6343E0E-34A9-4FB8-8869-EEA950EC4B8E}" destId="{72ADF75D-F422-4D06-BD13-8936B707858E}" srcOrd="0" destOrd="0" presId="urn:microsoft.com/office/officeart/2005/8/layout/pList2"/>
    <dgm:cxn modelId="{B1D8F129-ADD6-49FC-9257-9E68C77B3FAE}" type="presParOf" srcId="{72ADF75D-F422-4D06-BD13-8936B707858E}" destId="{96D7A8D9-5CEB-4336-80CA-848147DCAD37}" srcOrd="0" destOrd="0" presId="urn:microsoft.com/office/officeart/2005/8/layout/pList2"/>
    <dgm:cxn modelId="{D67822CF-F463-4F06-BE89-C24D0C4E19F1}" type="presParOf" srcId="{72ADF75D-F422-4D06-BD13-8936B707858E}" destId="{7963A36D-3837-4DF3-BDDA-3F4911C03D33}" srcOrd="1" destOrd="0" presId="urn:microsoft.com/office/officeart/2005/8/layout/pList2"/>
    <dgm:cxn modelId="{277805FD-1CDB-46BE-857F-A7868EB9AC2D}" type="presParOf" srcId="{72ADF75D-F422-4D06-BD13-8936B707858E}" destId="{06D130C2-0B9F-4004-B0CF-BF1CE24DD1F4}" srcOrd="2" destOrd="0" presId="urn:microsoft.com/office/officeart/2005/8/layout/pList2"/>
    <dgm:cxn modelId="{5FBC7D81-42A4-41B9-8CB8-EAB47270DEAD}" type="presParOf" srcId="{E6343E0E-34A9-4FB8-8869-EEA950EC4B8E}" destId="{E79859A3-7E38-41D5-AF52-B6F89B2F977B}" srcOrd="1" destOrd="0" presId="urn:microsoft.com/office/officeart/2005/8/layout/pList2"/>
    <dgm:cxn modelId="{337F083C-C45E-494F-8D28-9C80B9455680}" type="presParOf" srcId="{E6343E0E-34A9-4FB8-8869-EEA950EC4B8E}" destId="{1BC4F6FF-6F03-4F8D-B528-8E87084A9DF0}" srcOrd="2" destOrd="0" presId="urn:microsoft.com/office/officeart/2005/8/layout/pList2"/>
    <dgm:cxn modelId="{B4B0C4F7-EE36-4A9F-A90C-63099AFFC4BD}" type="presParOf" srcId="{1BC4F6FF-6F03-4F8D-B528-8E87084A9DF0}" destId="{1C1731FD-CE2C-4648-A9E0-ED92CE2ED6EA}" srcOrd="0" destOrd="0" presId="urn:microsoft.com/office/officeart/2005/8/layout/pList2"/>
    <dgm:cxn modelId="{7A77871F-7E19-4A38-81AC-54A5B474412F}" type="presParOf" srcId="{1BC4F6FF-6F03-4F8D-B528-8E87084A9DF0}" destId="{75F6EB01-51F9-4779-818C-610FA910A545}" srcOrd="1" destOrd="0" presId="urn:microsoft.com/office/officeart/2005/8/layout/pList2"/>
    <dgm:cxn modelId="{822AF1A8-F256-4E41-803D-8E6E33F3D9FF}" type="presParOf" srcId="{1BC4F6FF-6F03-4F8D-B528-8E87084A9DF0}" destId="{9D1D3141-5496-4BA0-B320-5281D1008C3E}" srcOrd="2" destOrd="0" presId="urn:microsoft.com/office/officeart/2005/8/layout/pList2"/>
    <dgm:cxn modelId="{1A44F8D7-D4E2-4746-841F-E5095DE55570}" type="presParOf" srcId="{E6343E0E-34A9-4FB8-8869-EEA950EC4B8E}" destId="{4877598D-2358-426D-96E0-CFF7F3ED88FF}" srcOrd="3" destOrd="0" presId="urn:microsoft.com/office/officeart/2005/8/layout/pList2"/>
    <dgm:cxn modelId="{E1287016-4625-4534-8B05-3F81B7FF406A}" type="presParOf" srcId="{E6343E0E-34A9-4FB8-8869-EEA950EC4B8E}" destId="{09DE8D8A-4E90-4525-A37D-E30291DDF898}" srcOrd="4" destOrd="0" presId="urn:microsoft.com/office/officeart/2005/8/layout/pList2"/>
    <dgm:cxn modelId="{7FE79108-C1F5-42CC-BE30-9BE216E564FF}" type="presParOf" srcId="{09DE8D8A-4E90-4525-A37D-E30291DDF898}" destId="{88FAF3FC-3565-4379-A068-DE66A7DA3104}" srcOrd="0" destOrd="0" presId="urn:microsoft.com/office/officeart/2005/8/layout/pList2"/>
    <dgm:cxn modelId="{A7A71B82-CE42-4A8F-93CB-C9B1CF320B9A}" type="presParOf" srcId="{09DE8D8A-4E90-4525-A37D-E30291DDF898}" destId="{E5E20A02-71DE-4240-B3AA-217A33E03834}" srcOrd="1" destOrd="0" presId="urn:microsoft.com/office/officeart/2005/8/layout/pList2"/>
    <dgm:cxn modelId="{7F2A2210-FE43-4563-9701-DEE8F90DB67A}" type="presParOf" srcId="{09DE8D8A-4E90-4525-A37D-E30291DDF898}" destId="{8FE871D4-B39A-4F37-AC38-CA108E633A4D}" srcOrd="2" destOrd="0" presId="urn:microsoft.com/office/officeart/2005/8/layout/pList2"/>
    <dgm:cxn modelId="{6A8579C8-6570-4DDE-8C4F-FC9C7F717375}" type="presParOf" srcId="{E6343E0E-34A9-4FB8-8869-EEA950EC4B8E}" destId="{2AA45D35-47A4-454F-83DC-57BA127AEB33}" srcOrd="5" destOrd="0" presId="urn:microsoft.com/office/officeart/2005/8/layout/pList2"/>
    <dgm:cxn modelId="{B0C12363-9462-4545-BA57-29443C21170A}" type="presParOf" srcId="{E6343E0E-34A9-4FB8-8869-EEA950EC4B8E}" destId="{27698A36-9668-4E52-B38D-DB61991CF6D4}" srcOrd="6" destOrd="0" presId="urn:microsoft.com/office/officeart/2005/8/layout/pList2"/>
    <dgm:cxn modelId="{6AEA4FF6-806B-41DC-B5FB-09C0B4E021E8}" type="presParOf" srcId="{27698A36-9668-4E52-B38D-DB61991CF6D4}" destId="{7722EFD9-4B27-417F-B008-3FCE049BD3E2}" srcOrd="0" destOrd="0" presId="urn:microsoft.com/office/officeart/2005/8/layout/pList2"/>
    <dgm:cxn modelId="{7A47725F-77BD-439A-BF88-8C084A1A4FA9}" type="presParOf" srcId="{27698A36-9668-4E52-B38D-DB61991CF6D4}" destId="{BFA3267A-40D4-45E6-9D51-149A854D4016}" srcOrd="1" destOrd="0" presId="urn:microsoft.com/office/officeart/2005/8/layout/pList2"/>
    <dgm:cxn modelId="{ED38C635-2B10-4FD2-A67C-8A03DFD361E2}" type="presParOf" srcId="{27698A36-9668-4E52-B38D-DB61991CF6D4}" destId="{1A5AA41B-C9BA-4C72-ADF2-8D1AE740724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A8D518-EF58-47EE-A7AE-97DB92334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6DA594-BD4A-4178-9FE5-F1DADD8CC34B}">
      <dgm:prSet phldrT="[Text]"/>
      <dgm:spPr/>
      <dgm:t>
        <a:bodyPr/>
        <a:lstStyle/>
        <a:p>
          <a:r>
            <a:rPr lang="en-US" dirty="0" smtClean="0"/>
            <a:t>I. How do you feel</a:t>
          </a:r>
          <a:endParaRPr lang="en-US" dirty="0"/>
        </a:p>
      </dgm:t>
    </dgm:pt>
    <dgm:pt modelId="{FE738122-D50D-4960-936D-75E92E0C0D47}" type="parTrans" cxnId="{21D9CC4A-1CB3-44D9-AABA-DAE47F908D06}">
      <dgm:prSet/>
      <dgm:spPr/>
      <dgm:t>
        <a:bodyPr/>
        <a:lstStyle/>
        <a:p>
          <a:endParaRPr lang="en-US"/>
        </a:p>
      </dgm:t>
    </dgm:pt>
    <dgm:pt modelId="{66443F14-A5E5-480D-A457-9F13E1ACF752}" type="sibTrans" cxnId="{21D9CC4A-1CB3-44D9-AABA-DAE47F908D06}">
      <dgm:prSet/>
      <dgm:spPr/>
      <dgm:t>
        <a:bodyPr/>
        <a:lstStyle/>
        <a:p>
          <a:endParaRPr lang="en-US"/>
        </a:p>
      </dgm:t>
    </dgm:pt>
    <dgm:pt modelId="{DE35B7A6-ADD5-4311-A97F-AADA0B17DDC4}">
      <dgm:prSet phldrT="[Text]"/>
      <dgm:spPr/>
      <dgm:t>
        <a:bodyPr/>
        <a:lstStyle/>
        <a:p>
          <a:r>
            <a:rPr lang="en-US" dirty="0" smtClean="0"/>
            <a:t>VI. Hamilton’s Policies</a:t>
          </a:r>
          <a:endParaRPr lang="en-US" dirty="0"/>
        </a:p>
      </dgm:t>
    </dgm:pt>
    <dgm:pt modelId="{CCE9D7AD-5B23-460D-89D9-B38B5294DFD0}" type="parTrans" cxnId="{0324E8F8-6864-4D2A-ABCD-8DE6B89D6C4F}">
      <dgm:prSet/>
      <dgm:spPr/>
      <dgm:t>
        <a:bodyPr/>
        <a:lstStyle/>
        <a:p>
          <a:endParaRPr lang="en-US"/>
        </a:p>
      </dgm:t>
    </dgm:pt>
    <dgm:pt modelId="{0EB1161F-017F-4F61-9E5A-6B90D092BCAA}" type="sibTrans" cxnId="{0324E8F8-6864-4D2A-ABCD-8DE6B89D6C4F}">
      <dgm:prSet/>
      <dgm:spPr/>
      <dgm:t>
        <a:bodyPr/>
        <a:lstStyle/>
        <a:p>
          <a:endParaRPr lang="en-US"/>
        </a:p>
      </dgm:t>
    </dgm:pt>
    <dgm:pt modelId="{1C7C0567-4142-4207-818F-EEBB3BBE507B}">
      <dgm:prSet phldrT="[Text]"/>
      <dgm:spPr>
        <a:solidFill>
          <a:srgbClr val="FFC000"/>
        </a:solidFill>
      </dgm:spPr>
      <dgm:t>
        <a:bodyPr/>
        <a:lstStyle/>
        <a:p>
          <a:r>
            <a:rPr lang="en-US" dirty="0" smtClean="0"/>
            <a:t>V. Neutrality</a:t>
          </a:r>
          <a:endParaRPr lang="en-US" dirty="0"/>
        </a:p>
      </dgm:t>
    </dgm:pt>
    <dgm:pt modelId="{9638AAA6-FC2C-419F-BC11-386D8EBAA195}" type="parTrans" cxnId="{4931F332-C6D5-4340-89ED-1A011347951B}">
      <dgm:prSet/>
      <dgm:spPr/>
      <dgm:t>
        <a:bodyPr/>
        <a:lstStyle/>
        <a:p>
          <a:endParaRPr lang="en-US"/>
        </a:p>
      </dgm:t>
    </dgm:pt>
    <dgm:pt modelId="{B710869D-812E-4719-8BBC-46119BF829EA}" type="sibTrans" cxnId="{4931F332-C6D5-4340-89ED-1A011347951B}">
      <dgm:prSet/>
      <dgm:spPr/>
      <dgm:t>
        <a:bodyPr/>
        <a:lstStyle/>
        <a:p>
          <a:endParaRPr lang="en-US"/>
        </a:p>
      </dgm:t>
    </dgm:pt>
    <dgm:pt modelId="{A2D817C3-F05C-40B5-922A-D6B2DCCD67FB}">
      <dgm:prSet phldrT="[Text]"/>
      <dgm:spPr/>
      <dgm:t>
        <a:bodyPr/>
        <a:lstStyle/>
        <a:p>
          <a:r>
            <a:rPr lang="en-US" dirty="0" smtClean="0"/>
            <a:t>II. Terms </a:t>
          </a:r>
          <a:endParaRPr lang="en-US" dirty="0"/>
        </a:p>
      </dgm:t>
    </dgm:pt>
    <dgm:pt modelId="{79E68AA5-B8DE-48E0-AA4F-5FB8FD8A7A12}" type="parTrans" cxnId="{7BD452DF-879D-4255-A165-D991139597CA}">
      <dgm:prSet/>
      <dgm:spPr/>
      <dgm:t>
        <a:bodyPr/>
        <a:lstStyle/>
        <a:p>
          <a:endParaRPr lang="en-US"/>
        </a:p>
      </dgm:t>
    </dgm:pt>
    <dgm:pt modelId="{22D8E9DC-C84B-4DE1-8BB5-DB3370B51EBC}" type="sibTrans" cxnId="{7BD452DF-879D-4255-A165-D991139597CA}">
      <dgm:prSet/>
      <dgm:spPr/>
      <dgm:t>
        <a:bodyPr/>
        <a:lstStyle/>
        <a:p>
          <a:endParaRPr lang="en-US"/>
        </a:p>
      </dgm:t>
    </dgm:pt>
    <dgm:pt modelId="{57D8955C-2170-4F20-A52A-FCA68FC25E88}">
      <dgm:prSet phldrT="[Text]"/>
      <dgm:spPr/>
      <dgm:t>
        <a:bodyPr/>
        <a:lstStyle/>
        <a:p>
          <a:r>
            <a:rPr lang="en-US" dirty="0" smtClean="0"/>
            <a:t>III. Washington’s Cabinet</a:t>
          </a:r>
          <a:endParaRPr lang="en-US" dirty="0"/>
        </a:p>
      </dgm:t>
    </dgm:pt>
    <dgm:pt modelId="{539F8EA9-F0C0-4B0E-8807-AB62C6A83248}" type="parTrans" cxnId="{9029C7EC-EFD2-4269-8718-AC6005A1D9BD}">
      <dgm:prSet/>
      <dgm:spPr/>
      <dgm:t>
        <a:bodyPr/>
        <a:lstStyle/>
        <a:p>
          <a:endParaRPr lang="en-US"/>
        </a:p>
      </dgm:t>
    </dgm:pt>
    <dgm:pt modelId="{977411A9-6AEC-4913-B469-AF50398ECB58}" type="sibTrans" cxnId="{9029C7EC-EFD2-4269-8718-AC6005A1D9BD}">
      <dgm:prSet/>
      <dgm:spPr/>
      <dgm:t>
        <a:bodyPr/>
        <a:lstStyle/>
        <a:p>
          <a:endParaRPr lang="en-US"/>
        </a:p>
      </dgm:t>
    </dgm:pt>
    <dgm:pt modelId="{B5D59E3B-EE90-4ED5-966A-8BA850545F8A}" type="pres">
      <dgm:prSet presAssocID="{98A8D518-EF58-47EE-A7AE-97DB923342DD}" presName="linear" presStyleCnt="0">
        <dgm:presLayoutVars>
          <dgm:animLvl val="lvl"/>
          <dgm:resizeHandles val="exact"/>
        </dgm:presLayoutVars>
      </dgm:prSet>
      <dgm:spPr/>
      <dgm:t>
        <a:bodyPr/>
        <a:lstStyle/>
        <a:p>
          <a:endParaRPr lang="en-US"/>
        </a:p>
      </dgm:t>
    </dgm:pt>
    <dgm:pt modelId="{ADB9CBA2-B2E2-45ED-A05B-5B0029FA8046}" type="pres">
      <dgm:prSet presAssocID="{476DA594-BD4A-4178-9FE5-F1DADD8CC34B}" presName="parentText" presStyleLbl="node1" presStyleIdx="0" presStyleCnt="5" custLinFactNeighborY="6368">
        <dgm:presLayoutVars>
          <dgm:chMax val="0"/>
          <dgm:bulletEnabled val="1"/>
        </dgm:presLayoutVars>
      </dgm:prSet>
      <dgm:spPr/>
      <dgm:t>
        <a:bodyPr/>
        <a:lstStyle/>
        <a:p>
          <a:endParaRPr lang="en-US"/>
        </a:p>
      </dgm:t>
    </dgm:pt>
    <dgm:pt modelId="{60860D93-650D-483D-81BE-7DD9232C07B2}" type="pres">
      <dgm:prSet presAssocID="{66443F14-A5E5-480D-A457-9F13E1ACF752}" presName="spacer" presStyleCnt="0"/>
      <dgm:spPr/>
    </dgm:pt>
    <dgm:pt modelId="{75C34FD0-6C16-4F37-9EA4-D4433A05654E}" type="pres">
      <dgm:prSet presAssocID="{A2D817C3-F05C-40B5-922A-D6B2DCCD67FB}" presName="parentText" presStyleLbl="node1" presStyleIdx="1" presStyleCnt="5">
        <dgm:presLayoutVars>
          <dgm:chMax val="0"/>
          <dgm:bulletEnabled val="1"/>
        </dgm:presLayoutVars>
      </dgm:prSet>
      <dgm:spPr/>
      <dgm:t>
        <a:bodyPr/>
        <a:lstStyle/>
        <a:p>
          <a:endParaRPr lang="en-US"/>
        </a:p>
      </dgm:t>
    </dgm:pt>
    <dgm:pt modelId="{98D033B1-7AEF-4664-A8FE-D803B552ED43}" type="pres">
      <dgm:prSet presAssocID="{22D8E9DC-C84B-4DE1-8BB5-DB3370B51EBC}" presName="spacer" presStyleCnt="0"/>
      <dgm:spPr/>
    </dgm:pt>
    <dgm:pt modelId="{8FF4CC39-C107-47E0-9E06-358278930263}" type="pres">
      <dgm:prSet presAssocID="{57D8955C-2170-4F20-A52A-FCA68FC25E88}" presName="parentText" presStyleLbl="node1" presStyleIdx="2" presStyleCnt="5">
        <dgm:presLayoutVars>
          <dgm:chMax val="0"/>
          <dgm:bulletEnabled val="1"/>
        </dgm:presLayoutVars>
      </dgm:prSet>
      <dgm:spPr/>
      <dgm:t>
        <a:bodyPr/>
        <a:lstStyle/>
        <a:p>
          <a:endParaRPr lang="en-US"/>
        </a:p>
      </dgm:t>
    </dgm:pt>
    <dgm:pt modelId="{1C679836-1D83-4668-B909-1D31E8529B76}" type="pres">
      <dgm:prSet presAssocID="{977411A9-6AEC-4913-B469-AF50398ECB58}" presName="spacer" presStyleCnt="0"/>
      <dgm:spPr/>
    </dgm:pt>
    <dgm:pt modelId="{F6420A74-0845-47AE-A613-B7E1C08F894A}" type="pres">
      <dgm:prSet presAssocID="{DE35B7A6-ADD5-4311-A97F-AADA0B17DDC4}" presName="parentText" presStyleLbl="node1" presStyleIdx="3" presStyleCnt="5">
        <dgm:presLayoutVars>
          <dgm:chMax val="0"/>
          <dgm:bulletEnabled val="1"/>
        </dgm:presLayoutVars>
      </dgm:prSet>
      <dgm:spPr/>
      <dgm:t>
        <a:bodyPr/>
        <a:lstStyle/>
        <a:p>
          <a:endParaRPr lang="en-US"/>
        </a:p>
      </dgm:t>
    </dgm:pt>
    <dgm:pt modelId="{3C855F31-2582-4E2C-A135-80C30359BEB0}" type="pres">
      <dgm:prSet presAssocID="{0EB1161F-017F-4F61-9E5A-6B90D092BCAA}" presName="spacer" presStyleCnt="0"/>
      <dgm:spPr/>
    </dgm:pt>
    <dgm:pt modelId="{401A079E-7995-4DC9-AC46-85D3F2985059}" type="pres">
      <dgm:prSet presAssocID="{1C7C0567-4142-4207-818F-EEBB3BBE507B}" presName="parentText" presStyleLbl="node1" presStyleIdx="4" presStyleCnt="5">
        <dgm:presLayoutVars>
          <dgm:chMax val="0"/>
          <dgm:bulletEnabled val="1"/>
        </dgm:presLayoutVars>
      </dgm:prSet>
      <dgm:spPr/>
      <dgm:t>
        <a:bodyPr/>
        <a:lstStyle/>
        <a:p>
          <a:endParaRPr lang="en-US"/>
        </a:p>
      </dgm:t>
    </dgm:pt>
  </dgm:ptLst>
  <dgm:cxnLst>
    <dgm:cxn modelId="{1DABC725-5521-4B2A-8726-6B5113FA06A4}" type="presOf" srcId="{57D8955C-2170-4F20-A52A-FCA68FC25E88}" destId="{8FF4CC39-C107-47E0-9E06-358278930263}" srcOrd="0" destOrd="0" presId="urn:microsoft.com/office/officeart/2005/8/layout/vList2"/>
    <dgm:cxn modelId="{7BD452DF-879D-4255-A165-D991139597CA}" srcId="{98A8D518-EF58-47EE-A7AE-97DB923342DD}" destId="{A2D817C3-F05C-40B5-922A-D6B2DCCD67FB}" srcOrd="1" destOrd="0" parTransId="{79E68AA5-B8DE-48E0-AA4F-5FB8FD8A7A12}" sibTransId="{22D8E9DC-C84B-4DE1-8BB5-DB3370B51EBC}"/>
    <dgm:cxn modelId="{9029C7EC-EFD2-4269-8718-AC6005A1D9BD}" srcId="{98A8D518-EF58-47EE-A7AE-97DB923342DD}" destId="{57D8955C-2170-4F20-A52A-FCA68FC25E88}" srcOrd="2" destOrd="0" parTransId="{539F8EA9-F0C0-4B0E-8807-AB62C6A83248}" sibTransId="{977411A9-6AEC-4913-B469-AF50398ECB58}"/>
    <dgm:cxn modelId="{42EFB1C3-C3B6-4AAA-BBCF-5DB30CE3DB1F}" type="presOf" srcId="{A2D817C3-F05C-40B5-922A-D6B2DCCD67FB}" destId="{75C34FD0-6C16-4F37-9EA4-D4433A05654E}" srcOrd="0" destOrd="0" presId="urn:microsoft.com/office/officeart/2005/8/layout/vList2"/>
    <dgm:cxn modelId="{21D9CC4A-1CB3-44D9-AABA-DAE47F908D06}" srcId="{98A8D518-EF58-47EE-A7AE-97DB923342DD}" destId="{476DA594-BD4A-4178-9FE5-F1DADD8CC34B}" srcOrd="0" destOrd="0" parTransId="{FE738122-D50D-4960-936D-75E92E0C0D47}" sibTransId="{66443F14-A5E5-480D-A457-9F13E1ACF752}"/>
    <dgm:cxn modelId="{F4D32A06-D93C-4423-BA5D-9AC6AD62BB3F}" type="presOf" srcId="{476DA594-BD4A-4178-9FE5-F1DADD8CC34B}" destId="{ADB9CBA2-B2E2-45ED-A05B-5B0029FA8046}" srcOrd="0" destOrd="0" presId="urn:microsoft.com/office/officeart/2005/8/layout/vList2"/>
    <dgm:cxn modelId="{46722274-6CFE-4A02-829A-B7FA545FA01E}" type="presOf" srcId="{98A8D518-EF58-47EE-A7AE-97DB923342DD}" destId="{B5D59E3B-EE90-4ED5-966A-8BA850545F8A}" srcOrd="0" destOrd="0" presId="urn:microsoft.com/office/officeart/2005/8/layout/vList2"/>
    <dgm:cxn modelId="{0324E8F8-6864-4D2A-ABCD-8DE6B89D6C4F}" srcId="{98A8D518-EF58-47EE-A7AE-97DB923342DD}" destId="{DE35B7A6-ADD5-4311-A97F-AADA0B17DDC4}" srcOrd="3" destOrd="0" parTransId="{CCE9D7AD-5B23-460D-89D9-B38B5294DFD0}" sibTransId="{0EB1161F-017F-4F61-9E5A-6B90D092BCAA}"/>
    <dgm:cxn modelId="{4931F332-C6D5-4340-89ED-1A011347951B}" srcId="{98A8D518-EF58-47EE-A7AE-97DB923342DD}" destId="{1C7C0567-4142-4207-818F-EEBB3BBE507B}" srcOrd="4" destOrd="0" parTransId="{9638AAA6-FC2C-419F-BC11-386D8EBAA195}" sibTransId="{B710869D-812E-4719-8BBC-46119BF829EA}"/>
    <dgm:cxn modelId="{6DAFB0DA-2E75-4C9E-9F1B-B8C5C7240B0E}" type="presOf" srcId="{1C7C0567-4142-4207-818F-EEBB3BBE507B}" destId="{401A079E-7995-4DC9-AC46-85D3F2985059}" srcOrd="0" destOrd="0" presId="urn:microsoft.com/office/officeart/2005/8/layout/vList2"/>
    <dgm:cxn modelId="{0C2A66D7-40D1-4FFE-A2E7-F0A8418DB387}" type="presOf" srcId="{DE35B7A6-ADD5-4311-A97F-AADA0B17DDC4}" destId="{F6420A74-0845-47AE-A613-B7E1C08F894A}" srcOrd="0" destOrd="0" presId="urn:microsoft.com/office/officeart/2005/8/layout/vList2"/>
    <dgm:cxn modelId="{CE399944-BC74-4BC4-8F2D-A95633AE398D}" type="presParOf" srcId="{B5D59E3B-EE90-4ED5-966A-8BA850545F8A}" destId="{ADB9CBA2-B2E2-45ED-A05B-5B0029FA8046}" srcOrd="0" destOrd="0" presId="urn:microsoft.com/office/officeart/2005/8/layout/vList2"/>
    <dgm:cxn modelId="{1496427B-3873-498C-8651-02ACDFFFEC43}" type="presParOf" srcId="{B5D59E3B-EE90-4ED5-966A-8BA850545F8A}" destId="{60860D93-650D-483D-81BE-7DD9232C07B2}" srcOrd="1" destOrd="0" presId="urn:microsoft.com/office/officeart/2005/8/layout/vList2"/>
    <dgm:cxn modelId="{02A208FC-68CA-4742-9A7C-3C8BFFE93E91}" type="presParOf" srcId="{B5D59E3B-EE90-4ED5-966A-8BA850545F8A}" destId="{75C34FD0-6C16-4F37-9EA4-D4433A05654E}" srcOrd="2" destOrd="0" presId="urn:microsoft.com/office/officeart/2005/8/layout/vList2"/>
    <dgm:cxn modelId="{7BD82E50-316D-4A0A-B5FD-8311157CE9B1}" type="presParOf" srcId="{B5D59E3B-EE90-4ED5-966A-8BA850545F8A}" destId="{98D033B1-7AEF-4664-A8FE-D803B552ED43}" srcOrd="3" destOrd="0" presId="urn:microsoft.com/office/officeart/2005/8/layout/vList2"/>
    <dgm:cxn modelId="{9DD68514-7980-4DBE-8675-EE3B9163FE51}" type="presParOf" srcId="{B5D59E3B-EE90-4ED5-966A-8BA850545F8A}" destId="{8FF4CC39-C107-47E0-9E06-358278930263}" srcOrd="4" destOrd="0" presId="urn:microsoft.com/office/officeart/2005/8/layout/vList2"/>
    <dgm:cxn modelId="{45F2BC76-70CD-4908-98CA-53C2FBDC953A}" type="presParOf" srcId="{B5D59E3B-EE90-4ED5-966A-8BA850545F8A}" destId="{1C679836-1D83-4668-B909-1D31E8529B76}" srcOrd="5" destOrd="0" presId="urn:microsoft.com/office/officeart/2005/8/layout/vList2"/>
    <dgm:cxn modelId="{1531721B-AFAF-4C5C-8245-15D950AC4BD1}" type="presParOf" srcId="{B5D59E3B-EE90-4ED5-966A-8BA850545F8A}" destId="{F6420A74-0845-47AE-A613-B7E1C08F894A}" srcOrd="6" destOrd="0" presId="urn:microsoft.com/office/officeart/2005/8/layout/vList2"/>
    <dgm:cxn modelId="{DEFD1931-A022-4F93-A074-81D788733D62}" type="presParOf" srcId="{B5D59E3B-EE90-4ED5-966A-8BA850545F8A}" destId="{3C855F31-2582-4E2C-A135-80C30359BEB0}" srcOrd="7" destOrd="0" presId="urn:microsoft.com/office/officeart/2005/8/layout/vList2"/>
    <dgm:cxn modelId="{81ECD514-CA57-43E1-85F3-0496929D6574}" type="presParOf" srcId="{B5D59E3B-EE90-4ED5-966A-8BA850545F8A}" destId="{401A079E-7995-4DC9-AC46-85D3F29850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CBA2-B2E2-45ED-A05B-5B0029FA8046}">
      <dsp:nvSpPr>
        <dsp:cNvPr id="0" name=""/>
        <dsp:cNvSpPr/>
      </dsp:nvSpPr>
      <dsp:spPr>
        <a:xfrm>
          <a:off x="0" y="2096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 How do you feel</a:t>
          </a:r>
          <a:endParaRPr lang="en-US" sz="3800" kern="1200" dirty="0"/>
        </a:p>
      </dsp:txBody>
      <dsp:txXfrm>
        <a:off x="42322" y="63286"/>
        <a:ext cx="7535356" cy="782326"/>
      </dsp:txXfrm>
    </dsp:sp>
    <dsp:sp modelId="{75C34FD0-6C16-4F37-9EA4-D4433A05654E}">
      <dsp:nvSpPr>
        <dsp:cNvPr id="0" name=""/>
        <dsp:cNvSpPr/>
      </dsp:nvSpPr>
      <dsp:spPr>
        <a:xfrm>
          <a:off x="0" y="99040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 Terms </a:t>
          </a:r>
          <a:endParaRPr lang="en-US" sz="3800" kern="1200" dirty="0"/>
        </a:p>
      </dsp:txBody>
      <dsp:txXfrm>
        <a:off x="42322" y="1032726"/>
        <a:ext cx="7535356" cy="782326"/>
      </dsp:txXfrm>
    </dsp:sp>
    <dsp:sp modelId="{8FF4CC39-C107-47E0-9E06-358278930263}">
      <dsp:nvSpPr>
        <dsp:cNvPr id="0" name=""/>
        <dsp:cNvSpPr/>
      </dsp:nvSpPr>
      <dsp:spPr>
        <a:xfrm>
          <a:off x="0" y="1966814"/>
          <a:ext cx="7620000" cy="86697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III. Washington’s Cabinet</a:t>
          </a:r>
          <a:endParaRPr lang="en-US" sz="3800" kern="1200" dirty="0"/>
        </a:p>
      </dsp:txBody>
      <dsp:txXfrm>
        <a:off x="42322" y="2009136"/>
        <a:ext cx="7535356" cy="782326"/>
      </dsp:txXfrm>
    </dsp:sp>
    <dsp:sp modelId="{F6420A74-0845-47AE-A613-B7E1C08F894A}">
      <dsp:nvSpPr>
        <dsp:cNvPr id="0" name=""/>
        <dsp:cNvSpPr/>
      </dsp:nvSpPr>
      <dsp:spPr>
        <a:xfrm>
          <a:off x="0" y="294322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VI. Hamilton’s Policies</a:t>
          </a:r>
          <a:endParaRPr lang="en-US" sz="3800" kern="1200" dirty="0"/>
        </a:p>
      </dsp:txBody>
      <dsp:txXfrm>
        <a:off x="42322" y="2985546"/>
        <a:ext cx="7535356" cy="782326"/>
      </dsp:txXfrm>
    </dsp:sp>
    <dsp:sp modelId="{401A079E-7995-4DC9-AC46-85D3F2985059}">
      <dsp:nvSpPr>
        <dsp:cNvPr id="0" name=""/>
        <dsp:cNvSpPr/>
      </dsp:nvSpPr>
      <dsp:spPr>
        <a:xfrm>
          <a:off x="0" y="3919635"/>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 Neutrality</a:t>
          </a:r>
          <a:endParaRPr lang="en-US" sz="3800" kern="1200" dirty="0"/>
        </a:p>
      </dsp:txBody>
      <dsp:txXfrm>
        <a:off x="42322" y="3961957"/>
        <a:ext cx="7535356" cy="782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CBA2-B2E2-45ED-A05B-5B0029FA8046}">
      <dsp:nvSpPr>
        <dsp:cNvPr id="0" name=""/>
        <dsp:cNvSpPr/>
      </dsp:nvSpPr>
      <dsp:spPr>
        <a:xfrm>
          <a:off x="0" y="2096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 How do you feel</a:t>
          </a:r>
          <a:endParaRPr lang="en-US" sz="3800" kern="1200" dirty="0"/>
        </a:p>
      </dsp:txBody>
      <dsp:txXfrm>
        <a:off x="42322" y="63286"/>
        <a:ext cx="7535356" cy="782326"/>
      </dsp:txXfrm>
    </dsp:sp>
    <dsp:sp modelId="{75C34FD0-6C16-4F37-9EA4-D4433A05654E}">
      <dsp:nvSpPr>
        <dsp:cNvPr id="0" name=""/>
        <dsp:cNvSpPr/>
      </dsp:nvSpPr>
      <dsp:spPr>
        <a:xfrm>
          <a:off x="0" y="99040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 Terms </a:t>
          </a:r>
          <a:endParaRPr lang="en-US" sz="3800" kern="1200" dirty="0"/>
        </a:p>
      </dsp:txBody>
      <dsp:txXfrm>
        <a:off x="42322" y="1032726"/>
        <a:ext cx="7535356" cy="782326"/>
      </dsp:txXfrm>
    </dsp:sp>
    <dsp:sp modelId="{8FF4CC39-C107-47E0-9E06-358278930263}">
      <dsp:nvSpPr>
        <dsp:cNvPr id="0" name=""/>
        <dsp:cNvSpPr/>
      </dsp:nvSpPr>
      <dsp:spPr>
        <a:xfrm>
          <a:off x="0" y="196681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III. Washington’s Cabinet</a:t>
          </a:r>
          <a:endParaRPr lang="en-US" sz="3800" kern="1200" dirty="0"/>
        </a:p>
      </dsp:txBody>
      <dsp:txXfrm>
        <a:off x="42322" y="2009136"/>
        <a:ext cx="7535356" cy="782326"/>
      </dsp:txXfrm>
    </dsp:sp>
    <dsp:sp modelId="{F6420A74-0845-47AE-A613-B7E1C08F894A}">
      <dsp:nvSpPr>
        <dsp:cNvPr id="0" name=""/>
        <dsp:cNvSpPr/>
      </dsp:nvSpPr>
      <dsp:spPr>
        <a:xfrm>
          <a:off x="0" y="2943224"/>
          <a:ext cx="7620000" cy="86697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VI. Hamilton’s Policies</a:t>
          </a:r>
          <a:endParaRPr lang="en-US" sz="3800" kern="1200" dirty="0"/>
        </a:p>
      </dsp:txBody>
      <dsp:txXfrm>
        <a:off x="42322" y="2985546"/>
        <a:ext cx="7535356" cy="782326"/>
      </dsp:txXfrm>
    </dsp:sp>
    <dsp:sp modelId="{401A079E-7995-4DC9-AC46-85D3F2985059}">
      <dsp:nvSpPr>
        <dsp:cNvPr id="0" name=""/>
        <dsp:cNvSpPr/>
      </dsp:nvSpPr>
      <dsp:spPr>
        <a:xfrm>
          <a:off x="0" y="3919635"/>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 Neutrality</a:t>
          </a:r>
          <a:endParaRPr lang="en-US" sz="3800" kern="1200" dirty="0"/>
        </a:p>
      </dsp:txBody>
      <dsp:txXfrm>
        <a:off x="42322" y="3961957"/>
        <a:ext cx="7535356" cy="782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D04AA-56D7-4E5A-BC16-1BF1DB45C13F}">
      <dsp:nvSpPr>
        <dsp:cNvPr id="0" name=""/>
        <dsp:cNvSpPr/>
      </dsp:nvSpPr>
      <dsp:spPr>
        <a:xfrm>
          <a:off x="0" y="0"/>
          <a:ext cx="8407400" cy="198310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130C2-0B9F-4004-B0CF-BF1CE24DD1F4}">
      <dsp:nvSpPr>
        <dsp:cNvPr id="0" name=""/>
        <dsp:cNvSpPr/>
      </dsp:nvSpPr>
      <dsp:spPr>
        <a:xfrm>
          <a:off x="254537" y="264414"/>
          <a:ext cx="1836819" cy="1454277"/>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D7A8D9-5CEB-4336-80CA-848147DCAD37}">
      <dsp:nvSpPr>
        <dsp:cNvPr id="0" name=""/>
        <dsp:cNvSpPr/>
      </dsp:nvSpPr>
      <dsp:spPr>
        <a:xfrm rot="10800000">
          <a:off x="254537"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Repay the Debt</a:t>
          </a:r>
        </a:p>
        <a:p>
          <a:pPr lvl="0" algn="ctr" defTabSz="800100">
            <a:lnSpc>
              <a:spcPct val="90000"/>
            </a:lnSpc>
            <a:spcBef>
              <a:spcPct val="0"/>
            </a:spcBef>
            <a:spcAft>
              <a:spcPct val="35000"/>
            </a:spcAft>
          </a:pPr>
          <a:r>
            <a:rPr lang="en-US" sz="1800" kern="1200" dirty="0" smtClean="0"/>
            <a:t>National Gov’t pay both national &amp; state debts</a:t>
          </a:r>
        </a:p>
      </dsp:txBody>
      <dsp:txXfrm rot="10800000">
        <a:off x="311026" y="1983104"/>
        <a:ext cx="1723841" cy="2367306"/>
      </dsp:txXfrm>
    </dsp:sp>
    <dsp:sp modelId="{9D1D3141-5496-4BA0-B320-5281D1008C3E}">
      <dsp:nvSpPr>
        <dsp:cNvPr id="0" name=""/>
        <dsp:cNvSpPr/>
      </dsp:nvSpPr>
      <dsp:spPr>
        <a:xfrm>
          <a:off x="2275039" y="264414"/>
          <a:ext cx="1836819" cy="1454277"/>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731FD-CE2C-4648-A9E0-ED92CE2ED6EA}">
      <dsp:nvSpPr>
        <dsp:cNvPr id="0" name=""/>
        <dsp:cNvSpPr/>
      </dsp:nvSpPr>
      <dsp:spPr>
        <a:xfrm rot="10800000">
          <a:off x="2275039"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National Bank</a:t>
          </a:r>
        </a:p>
        <a:p>
          <a:pPr lvl="0" algn="ctr" defTabSz="800100">
            <a:lnSpc>
              <a:spcPct val="90000"/>
            </a:lnSpc>
            <a:spcBef>
              <a:spcPct val="0"/>
            </a:spcBef>
            <a:spcAft>
              <a:spcPct val="35000"/>
            </a:spcAft>
          </a:pPr>
          <a:r>
            <a:rPr lang="en-US" sz="1800" kern="1200" dirty="0" smtClean="0"/>
            <a:t>A place to deposit taxes, provide sound currency &amp; make loans to the national gov’t</a:t>
          </a:r>
          <a:endParaRPr lang="en-US" sz="1800" kern="1200" dirty="0"/>
        </a:p>
      </dsp:txBody>
      <dsp:txXfrm rot="10800000">
        <a:off x="2331528" y="1983104"/>
        <a:ext cx="1723841" cy="2367306"/>
      </dsp:txXfrm>
    </dsp:sp>
    <dsp:sp modelId="{8FE871D4-B39A-4F37-AC38-CA108E633A4D}">
      <dsp:nvSpPr>
        <dsp:cNvPr id="0" name=""/>
        <dsp:cNvSpPr/>
      </dsp:nvSpPr>
      <dsp:spPr>
        <a:xfrm>
          <a:off x="4295540" y="264414"/>
          <a:ext cx="1836819" cy="1454277"/>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FAF3FC-3565-4379-A068-DE66A7DA3104}">
      <dsp:nvSpPr>
        <dsp:cNvPr id="0" name=""/>
        <dsp:cNvSpPr/>
      </dsp:nvSpPr>
      <dsp:spPr>
        <a:xfrm rot="10800000">
          <a:off x="4295540"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Whiskey Tax</a:t>
          </a:r>
        </a:p>
        <a:p>
          <a:pPr lvl="0" algn="ctr" defTabSz="800100">
            <a:lnSpc>
              <a:spcPct val="90000"/>
            </a:lnSpc>
            <a:spcBef>
              <a:spcPct val="0"/>
            </a:spcBef>
            <a:spcAft>
              <a:spcPct val="35000"/>
            </a:spcAft>
          </a:pPr>
          <a:r>
            <a:rPr lang="en-US" sz="1800" kern="1200" dirty="0" smtClean="0"/>
            <a:t>Way to raise money from western farmers</a:t>
          </a:r>
          <a:endParaRPr lang="en-US" sz="1800" kern="1200" dirty="0"/>
        </a:p>
      </dsp:txBody>
      <dsp:txXfrm rot="10800000">
        <a:off x="4352029" y="1983104"/>
        <a:ext cx="1723841" cy="2367306"/>
      </dsp:txXfrm>
    </dsp:sp>
    <dsp:sp modelId="{1A5AA41B-C9BA-4C72-ADF2-8D1AE7407243}">
      <dsp:nvSpPr>
        <dsp:cNvPr id="0" name=""/>
        <dsp:cNvSpPr/>
      </dsp:nvSpPr>
      <dsp:spPr>
        <a:xfrm>
          <a:off x="6316042" y="264414"/>
          <a:ext cx="1836819" cy="1454277"/>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2EFD9-4B27-417F-B008-3FCE049BD3E2}">
      <dsp:nvSpPr>
        <dsp:cNvPr id="0" name=""/>
        <dsp:cNvSpPr/>
      </dsp:nvSpPr>
      <dsp:spPr>
        <a:xfrm rot="10800000">
          <a:off x="6316042"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Protective Tariff</a:t>
          </a:r>
          <a:endParaRPr lang="en-US" sz="1800" kern="1200" dirty="0"/>
        </a:p>
        <a:p>
          <a:pPr marL="114300" lvl="1" indent="-114300" algn="l" defTabSz="622300">
            <a:lnSpc>
              <a:spcPct val="90000"/>
            </a:lnSpc>
            <a:spcBef>
              <a:spcPct val="0"/>
            </a:spcBef>
            <a:spcAft>
              <a:spcPct val="15000"/>
            </a:spcAft>
            <a:buChar char="••"/>
          </a:pPr>
          <a:r>
            <a:rPr lang="en-US" sz="1400" kern="1200" dirty="0" smtClean="0"/>
            <a:t>Tariff- a tax on imported foreign goods which would protect American industries from foreign competition</a:t>
          </a:r>
          <a:endParaRPr lang="en-US" sz="1400" kern="1200" dirty="0"/>
        </a:p>
      </dsp:txBody>
      <dsp:txXfrm rot="10800000">
        <a:off x="6372531" y="1983104"/>
        <a:ext cx="1723841" cy="2367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D04AA-56D7-4E5A-BC16-1BF1DB45C13F}">
      <dsp:nvSpPr>
        <dsp:cNvPr id="0" name=""/>
        <dsp:cNvSpPr/>
      </dsp:nvSpPr>
      <dsp:spPr>
        <a:xfrm>
          <a:off x="0" y="0"/>
          <a:ext cx="8407400" cy="198310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130C2-0B9F-4004-B0CF-BF1CE24DD1F4}">
      <dsp:nvSpPr>
        <dsp:cNvPr id="0" name=""/>
        <dsp:cNvSpPr/>
      </dsp:nvSpPr>
      <dsp:spPr>
        <a:xfrm>
          <a:off x="254537" y="264414"/>
          <a:ext cx="1836819" cy="1454277"/>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D7A8D9-5CEB-4336-80CA-848147DCAD37}">
      <dsp:nvSpPr>
        <dsp:cNvPr id="0" name=""/>
        <dsp:cNvSpPr/>
      </dsp:nvSpPr>
      <dsp:spPr>
        <a:xfrm rot="10800000">
          <a:off x="254537"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Repay the Debt</a:t>
          </a:r>
        </a:p>
        <a:p>
          <a:pPr lvl="0" algn="ctr" defTabSz="800100">
            <a:lnSpc>
              <a:spcPct val="90000"/>
            </a:lnSpc>
            <a:spcBef>
              <a:spcPct val="0"/>
            </a:spcBef>
            <a:spcAft>
              <a:spcPct val="35000"/>
            </a:spcAft>
          </a:pPr>
          <a:r>
            <a:rPr lang="en-US" sz="1800" kern="1200" dirty="0" smtClean="0"/>
            <a:t>National Gov’t pay both national &amp; state debts</a:t>
          </a:r>
        </a:p>
      </dsp:txBody>
      <dsp:txXfrm rot="10800000">
        <a:off x="311026" y="1983104"/>
        <a:ext cx="1723841" cy="2367306"/>
      </dsp:txXfrm>
    </dsp:sp>
    <dsp:sp modelId="{9D1D3141-5496-4BA0-B320-5281D1008C3E}">
      <dsp:nvSpPr>
        <dsp:cNvPr id="0" name=""/>
        <dsp:cNvSpPr/>
      </dsp:nvSpPr>
      <dsp:spPr>
        <a:xfrm>
          <a:off x="2275039" y="264414"/>
          <a:ext cx="1836819" cy="1454277"/>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731FD-CE2C-4648-A9E0-ED92CE2ED6EA}">
      <dsp:nvSpPr>
        <dsp:cNvPr id="0" name=""/>
        <dsp:cNvSpPr/>
      </dsp:nvSpPr>
      <dsp:spPr>
        <a:xfrm rot="10800000">
          <a:off x="2275039"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National Bank</a:t>
          </a:r>
        </a:p>
        <a:p>
          <a:pPr lvl="0" algn="ctr" defTabSz="800100">
            <a:lnSpc>
              <a:spcPct val="90000"/>
            </a:lnSpc>
            <a:spcBef>
              <a:spcPct val="0"/>
            </a:spcBef>
            <a:spcAft>
              <a:spcPct val="35000"/>
            </a:spcAft>
          </a:pPr>
          <a:r>
            <a:rPr lang="en-US" sz="1800" kern="1200" dirty="0" smtClean="0"/>
            <a:t>A place to deposit taxes, provide sound currency &amp; make loans to the national gov’t</a:t>
          </a:r>
          <a:endParaRPr lang="en-US" sz="1800" kern="1200" dirty="0"/>
        </a:p>
      </dsp:txBody>
      <dsp:txXfrm rot="10800000">
        <a:off x="2331528" y="1983104"/>
        <a:ext cx="1723841" cy="2367306"/>
      </dsp:txXfrm>
    </dsp:sp>
    <dsp:sp modelId="{8FE871D4-B39A-4F37-AC38-CA108E633A4D}">
      <dsp:nvSpPr>
        <dsp:cNvPr id="0" name=""/>
        <dsp:cNvSpPr/>
      </dsp:nvSpPr>
      <dsp:spPr>
        <a:xfrm>
          <a:off x="4295540" y="264414"/>
          <a:ext cx="1836819" cy="1454277"/>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FAF3FC-3565-4379-A068-DE66A7DA3104}">
      <dsp:nvSpPr>
        <dsp:cNvPr id="0" name=""/>
        <dsp:cNvSpPr/>
      </dsp:nvSpPr>
      <dsp:spPr>
        <a:xfrm rot="10800000">
          <a:off x="4295540"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Whiskey Tax</a:t>
          </a:r>
        </a:p>
        <a:p>
          <a:pPr lvl="0" algn="ctr" defTabSz="800100">
            <a:lnSpc>
              <a:spcPct val="90000"/>
            </a:lnSpc>
            <a:spcBef>
              <a:spcPct val="0"/>
            </a:spcBef>
            <a:spcAft>
              <a:spcPct val="35000"/>
            </a:spcAft>
          </a:pPr>
          <a:r>
            <a:rPr lang="en-US" sz="1800" kern="1200" dirty="0" smtClean="0"/>
            <a:t>Way to raise money from western farmers</a:t>
          </a:r>
          <a:endParaRPr lang="en-US" sz="1800" kern="1200" dirty="0"/>
        </a:p>
      </dsp:txBody>
      <dsp:txXfrm rot="10800000">
        <a:off x="4352029" y="1983104"/>
        <a:ext cx="1723841" cy="2367306"/>
      </dsp:txXfrm>
    </dsp:sp>
    <dsp:sp modelId="{1A5AA41B-C9BA-4C72-ADF2-8D1AE7407243}">
      <dsp:nvSpPr>
        <dsp:cNvPr id="0" name=""/>
        <dsp:cNvSpPr/>
      </dsp:nvSpPr>
      <dsp:spPr>
        <a:xfrm>
          <a:off x="6316042" y="264414"/>
          <a:ext cx="1836819" cy="1454277"/>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2EFD9-4B27-417F-B008-3FCE049BD3E2}">
      <dsp:nvSpPr>
        <dsp:cNvPr id="0" name=""/>
        <dsp:cNvSpPr/>
      </dsp:nvSpPr>
      <dsp:spPr>
        <a:xfrm rot="10800000">
          <a:off x="6316042" y="1983104"/>
          <a:ext cx="1836819" cy="242379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Protective Tariff</a:t>
          </a:r>
          <a:endParaRPr lang="en-US" sz="1800" kern="1200" dirty="0"/>
        </a:p>
        <a:p>
          <a:pPr marL="114300" lvl="1" indent="-114300" algn="l" defTabSz="622300">
            <a:lnSpc>
              <a:spcPct val="90000"/>
            </a:lnSpc>
            <a:spcBef>
              <a:spcPct val="0"/>
            </a:spcBef>
            <a:spcAft>
              <a:spcPct val="15000"/>
            </a:spcAft>
            <a:buChar char="••"/>
          </a:pPr>
          <a:r>
            <a:rPr lang="en-US" sz="1400" kern="1200" dirty="0" smtClean="0"/>
            <a:t>Tariff- a tax on imported foreign goods which would protect American industries from foreign competition</a:t>
          </a:r>
          <a:endParaRPr lang="en-US" sz="1400" kern="1200" dirty="0"/>
        </a:p>
      </dsp:txBody>
      <dsp:txXfrm rot="10800000">
        <a:off x="6372531" y="1983104"/>
        <a:ext cx="1723841" cy="2367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CBA2-B2E2-45ED-A05B-5B0029FA8046}">
      <dsp:nvSpPr>
        <dsp:cNvPr id="0" name=""/>
        <dsp:cNvSpPr/>
      </dsp:nvSpPr>
      <dsp:spPr>
        <a:xfrm>
          <a:off x="0" y="2096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 How do you feel</a:t>
          </a:r>
          <a:endParaRPr lang="en-US" sz="3800" kern="1200" dirty="0"/>
        </a:p>
      </dsp:txBody>
      <dsp:txXfrm>
        <a:off x="42322" y="63286"/>
        <a:ext cx="7535356" cy="782326"/>
      </dsp:txXfrm>
    </dsp:sp>
    <dsp:sp modelId="{75C34FD0-6C16-4F37-9EA4-D4433A05654E}">
      <dsp:nvSpPr>
        <dsp:cNvPr id="0" name=""/>
        <dsp:cNvSpPr/>
      </dsp:nvSpPr>
      <dsp:spPr>
        <a:xfrm>
          <a:off x="0" y="99040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 Terms </a:t>
          </a:r>
          <a:endParaRPr lang="en-US" sz="3800" kern="1200" dirty="0"/>
        </a:p>
      </dsp:txBody>
      <dsp:txXfrm>
        <a:off x="42322" y="1032726"/>
        <a:ext cx="7535356" cy="782326"/>
      </dsp:txXfrm>
    </dsp:sp>
    <dsp:sp modelId="{8FF4CC39-C107-47E0-9E06-358278930263}">
      <dsp:nvSpPr>
        <dsp:cNvPr id="0" name=""/>
        <dsp:cNvSpPr/>
      </dsp:nvSpPr>
      <dsp:spPr>
        <a:xfrm>
          <a:off x="0" y="196681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III. Washington’s Cabinet</a:t>
          </a:r>
          <a:endParaRPr lang="en-US" sz="3800" kern="1200" dirty="0"/>
        </a:p>
      </dsp:txBody>
      <dsp:txXfrm>
        <a:off x="42322" y="2009136"/>
        <a:ext cx="7535356" cy="782326"/>
      </dsp:txXfrm>
    </dsp:sp>
    <dsp:sp modelId="{F6420A74-0845-47AE-A613-B7E1C08F894A}">
      <dsp:nvSpPr>
        <dsp:cNvPr id="0" name=""/>
        <dsp:cNvSpPr/>
      </dsp:nvSpPr>
      <dsp:spPr>
        <a:xfrm>
          <a:off x="0" y="2943224"/>
          <a:ext cx="7620000" cy="866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VI. Hamilton’s Policies</a:t>
          </a:r>
          <a:endParaRPr lang="en-US" sz="3800" kern="1200" dirty="0"/>
        </a:p>
      </dsp:txBody>
      <dsp:txXfrm>
        <a:off x="42322" y="2985546"/>
        <a:ext cx="7535356" cy="782326"/>
      </dsp:txXfrm>
    </dsp:sp>
    <dsp:sp modelId="{401A079E-7995-4DC9-AC46-85D3F2985059}">
      <dsp:nvSpPr>
        <dsp:cNvPr id="0" name=""/>
        <dsp:cNvSpPr/>
      </dsp:nvSpPr>
      <dsp:spPr>
        <a:xfrm>
          <a:off x="0" y="3919635"/>
          <a:ext cx="7620000" cy="86697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V. Neutrality</a:t>
          </a:r>
          <a:endParaRPr lang="en-US" sz="3800" kern="1200" dirty="0"/>
        </a:p>
      </dsp:txBody>
      <dsp:txXfrm>
        <a:off x="42322" y="3961957"/>
        <a:ext cx="7535356" cy="782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7630B-16D7-4508-918D-22E543709CBE}" type="datetimeFigureOut">
              <a:rPr lang="en-US" smtClean="0"/>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3CB2E-21A3-4B5C-811F-EF80C616D03D}" type="slidenum">
              <a:rPr lang="en-US" smtClean="0"/>
              <a:t>‹#›</a:t>
            </a:fld>
            <a:endParaRPr lang="en-US"/>
          </a:p>
        </p:txBody>
      </p:sp>
    </p:spTree>
    <p:extLst>
      <p:ext uri="{BB962C8B-B14F-4D97-AF65-F5344CB8AC3E}">
        <p14:creationId xmlns:p14="http://schemas.microsoft.com/office/powerpoint/2010/main" val="164738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3CB2E-21A3-4B5C-811F-EF80C616D03D}" type="slidenum">
              <a:rPr lang="en-US" smtClean="0"/>
              <a:t>14</a:t>
            </a:fld>
            <a:endParaRPr lang="en-US"/>
          </a:p>
        </p:txBody>
      </p:sp>
    </p:spTree>
    <p:extLst>
      <p:ext uri="{BB962C8B-B14F-4D97-AF65-F5344CB8AC3E}">
        <p14:creationId xmlns:p14="http://schemas.microsoft.com/office/powerpoint/2010/main" val="270699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09AE19F-BA02-4BB0-9BE1-C67736E69964}" type="datetimeFigureOut">
              <a:rPr lang="en-US" smtClean="0"/>
              <a:t>2/2/2016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4EA11C0-7ADD-463F-A3EF-43EFE5143F9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AE19F-BA02-4BB0-9BE1-C67736E69964}"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A11C0-7ADD-463F-A3EF-43EFE5143F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AE19F-BA02-4BB0-9BE1-C67736E69964}"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4EA11C0-7ADD-463F-A3EF-43EFE5143F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AE19F-BA02-4BB0-9BE1-C67736E69964}"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A11C0-7ADD-463F-A3EF-43EFE5143F9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09AE19F-BA02-4BB0-9BE1-C67736E69964}" type="datetimeFigureOut">
              <a:rPr lang="en-US" smtClean="0"/>
              <a:t>2/2/2016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4EA11C0-7ADD-463F-A3EF-43EFE5143F9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9AE19F-BA02-4BB0-9BE1-C67736E69964}"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A11C0-7ADD-463F-A3EF-43EFE5143F9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9AE19F-BA02-4BB0-9BE1-C67736E69964}" type="datetimeFigureOut">
              <a:rPr lang="en-US" smtClean="0"/>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A11C0-7ADD-463F-A3EF-43EFE5143F9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9AE19F-BA02-4BB0-9BE1-C67736E69964}"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A11C0-7ADD-463F-A3EF-43EFE5143F9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09AE19F-BA02-4BB0-9BE1-C67736E69964}"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A11C0-7ADD-463F-A3EF-43EFE5143F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AE19F-BA02-4BB0-9BE1-C67736E69964}"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4EA11C0-7ADD-463F-A3EF-43EFE5143F9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AE19F-BA02-4BB0-9BE1-C67736E69964}"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A11C0-7ADD-463F-A3EF-43EFE5143F9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09AE19F-BA02-4BB0-9BE1-C67736E69964}" type="datetimeFigureOut">
              <a:rPr lang="en-US" smtClean="0"/>
              <a:t>2/2/2016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4EA11C0-7ADD-463F-A3EF-43EFE5143F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8.wmf"/><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1.png"/><Relationship Id="rId7"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6.xml"/><Relationship Id="rId6" Type="http://schemas.microsoft.com/office/2007/relationships/hdphoto" Target="../media/hdphoto9.wdp"/><Relationship Id="rId5" Type="http://schemas.openxmlformats.org/officeDocument/2006/relationships/image" Target="../media/image32.png"/><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6.xml"/><Relationship Id="rId6" Type="http://schemas.microsoft.com/office/2007/relationships/hdphoto" Target="../media/hdphoto9.wdp"/><Relationship Id="rId5" Type="http://schemas.openxmlformats.org/officeDocument/2006/relationships/image" Target="../media/image32.png"/><Relationship Id="rId4" Type="http://schemas.microsoft.com/office/2007/relationships/hdphoto" Target="../media/hdphoto8.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11.wdp"/><Relationship Id="rId4" Type="http://schemas.openxmlformats.org/officeDocument/2006/relationships/image" Target="../media/image35.png"/><Relationship Id="rId9" Type="http://schemas.microsoft.com/office/2007/relationships/hdphoto" Target="../media/hdphoto13.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encrypted-tbn0.gstatic.com/images?q=tbn:ANd9GcSZLt12eZ5T7Jd6HcPXz8LkFvdGuA75yDNY4FtzuwqkSqLs3TD-6Sam1zw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990382"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95695" y="1932709"/>
            <a:ext cx="3886200" cy="5257800"/>
          </a:xfrm>
        </p:spPr>
        <p:txBody>
          <a:bodyPr>
            <a:noAutofit/>
          </a:bodyPr>
          <a:lstStyle/>
          <a:p>
            <a:r>
              <a:rPr lang="en-US" sz="2400" dirty="0" smtClean="0"/>
              <a:t>What do you know about this man?</a:t>
            </a:r>
          </a:p>
          <a:p>
            <a:r>
              <a:rPr lang="en-US" sz="3600" dirty="0" smtClean="0"/>
              <a:t>Write down EVERYTHING you KNOW about</a:t>
            </a:r>
          </a:p>
          <a:p>
            <a:r>
              <a:rPr lang="en-US" sz="2400" dirty="0" smtClean="0"/>
              <a:t>Write down what you WANT to KNOW about </a:t>
            </a:r>
            <a:endParaRPr lang="en-US" sz="3600" dirty="0"/>
          </a:p>
        </p:txBody>
      </p:sp>
      <p:sp>
        <p:nvSpPr>
          <p:cNvPr id="2" name="Title 1"/>
          <p:cNvSpPr>
            <a:spLocks noGrp="1"/>
          </p:cNvSpPr>
          <p:nvPr>
            <p:ph type="title"/>
          </p:nvPr>
        </p:nvSpPr>
        <p:spPr/>
        <p:txBody>
          <a:bodyPr>
            <a:normAutofit/>
          </a:bodyPr>
          <a:lstStyle/>
          <a:p>
            <a:r>
              <a:rPr lang="en-US" dirty="0" smtClean="0"/>
              <a:t>I. Brain Dump</a:t>
            </a:r>
            <a:endParaRPr lang="en-US" dirty="0"/>
          </a:p>
        </p:txBody>
      </p:sp>
      <p:sp>
        <p:nvSpPr>
          <p:cNvPr id="5" name="Right Arrow 4"/>
          <p:cNvSpPr/>
          <p:nvPr/>
        </p:nvSpPr>
        <p:spPr>
          <a:xfrm>
            <a:off x="2667000" y="3754582"/>
            <a:ext cx="1905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656114" y="5361985"/>
            <a:ext cx="1905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52512100"/>
              </p:ext>
            </p:extLst>
          </p:nvPr>
        </p:nvGraphicFramePr>
        <p:xfrm>
          <a:off x="762000" y="1445652"/>
          <a:ext cx="7772401" cy="5059680"/>
        </p:xfrm>
        <a:graphic>
          <a:graphicData uri="http://schemas.openxmlformats.org/drawingml/2006/table">
            <a:tbl>
              <a:tblPr firstRow="1" bandRow="1">
                <a:tableStyleId>{5C22544A-7EE6-4342-B048-85BDC9FD1C3A}</a:tableStyleId>
              </a:tblPr>
              <a:tblGrid>
                <a:gridCol w="1793631"/>
                <a:gridCol w="2903974"/>
                <a:gridCol w="3074796"/>
              </a:tblGrid>
              <a:tr h="117190">
                <a:tc>
                  <a:txBody>
                    <a:bodyPr/>
                    <a:lstStyle/>
                    <a:p>
                      <a:pPr algn="ctr"/>
                      <a:r>
                        <a:rPr lang="en-US" sz="3200" dirty="0" smtClean="0"/>
                        <a:t> Know</a:t>
                      </a:r>
                      <a:endParaRPr lang="en-US" sz="3200" dirty="0"/>
                    </a:p>
                  </a:txBody>
                  <a:tcPr anchor="ctr"/>
                </a:tc>
                <a:tc>
                  <a:txBody>
                    <a:bodyPr/>
                    <a:lstStyle/>
                    <a:p>
                      <a:pPr algn="ctr"/>
                      <a:r>
                        <a:rPr lang="en-US" sz="3200" dirty="0" smtClean="0"/>
                        <a:t>Want to Know</a:t>
                      </a:r>
                      <a:endParaRPr lang="en-US" sz="3200" dirty="0"/>
                    </a:p>
                  </a:txBody>
                  <a:tcPr anchor="ctr"/>
                </a:tc>
                <a:tc>
                  <a:txBody>
                    <a:bodyPr/>
                    <a:lstStyle/>
                    <a:p>
                      <a:pPr algn="ctr"/>
                      <a:r>
                        <a:rPr lang="en-US" sz="3200" dirty="0" smtClean="0"/>
                        <a:t>Learned</a:t>
                      </a:r>
                      <a:endParaRPr lang="en-US" sz="3200" dirty="0"/>
                    </a:p>
                  </a:txBody>
                  <a:tcPr anchor="ctr"/>
                </a:tc>
              </a:tr>
              <a:tr h="2914530">
                <a:tc>
                  <a:txBody>
                    <a:bodyPr/>
                    <a:lstStyle/>
                    <a:p>
                      <a:r>
                        <a:rPr lang="en-US" sz="2400" dirty="0" smtClean="0"/>
                        <a:t>- George</a:t>
                      </a:r>
                      <a:r>
                        <a:rPr lang="en-US" sz="2400" baseline="0" dirty="0" smtClean="0"/>
                        <a:t> Washington fought as the commander of the Continental Army</a:t>
                      </a:r>
                      <a:endParaRPr lang="en-US" sz="2400" dirty="0"/>
                    </a:p>
                  </a:txBody>
                  <a:tcPr/>
                </a:tc>
                <a:tc>
                  <a:txBody>
                    <a:bodyPr/>
                    <a:lstStyle/>
                    <a:p>
                      <a:r>
                        <a:rPr lang="en-US" sz="2400" dirty="0" smtClean="0"/>
                        <a:t>- How</a:t>
                      </a:r>
                      <a:r>
                        <a:rPr lang="en-US" sz="2400" baseline="0" dirty="0" smtClean="0"/>
                        <a:t> did he manage to lead a group of soldiers that never really trusted him until halfway through the American Revolution?</a:t>
                      </a:r>
                      <a:endParaRPr lang="en-US" sz="2400" dirty="0"/>
                    </a:p>
                  </a:txBody>
                  <a:tcPr/>
                </a:tc>
                <a:tc>
                  <a:txBody>
                    <a:bodyPr/>
                    <a:lstStyle/>
                    <a:p>
                      <a:r>
                        <a:rPr lang="en-US" sz="2400" dirty="0" smtClean="0"/>
                        <a:t>AT HOME</a:t>
                      </a:r>
                      <a:r>
                        <a:rPr lang="en-US" sz="2400" baseline="0" dirty="0" smtClean="0"/>
                        <a:t> you will fill in this portion:</a:t>
                      </a:r>
                    </a:p>
                    <a:p>
                      <a:endParaRPr lang="en-US" sz="2400" baseline="0" dirty="0" smtClean="0"/>
                    </a:p>
                    <a:p>
                      <a:r>
                        <a:rPr lang="en-US" sz="2400" baseline="0" dirty="0" smtClean="0"/>
                        <a:t>-I learned that he had help from von </a:t>
                      </a:r>
                      <a:r>
                        <a:rPr lang="en-US" sz="2400" baseline="0" dirty="0" err="1" smtClean="0"/>
                        <a:t>Stueben</a:t>
                      </a:r>
                      <a:r>
                        <a:rPr lang="en-US" sz="2400" baseline="0" dirty="0" smtClean="0"/>
                        <a:t> and Lafayette to help train the army as well as make strategies throughout the war—with every victory came more trust.</a:t>
                      </a:r>
                      <a:endParaRPr lang="en-US" sz="2400" dirty="0"/>
                    </a:p>
                  </a:txBody>
                  <a:tcPr/>
                </a:tc>
              </a:tr>
            </a:tbl>
          </a:graphicData>
        </a:graphic>
      </p:graphicFrame>
      <p:sp>
        <p:nvSpPr>
          <p:cNvPr id="7" name="TextBox 6"/>
          <p:cNvSpPr txBox="1"/>
          <p:nvPr/>
        </p:nvSpPr>
        <p:spPr>
          <a:xfrm>
            <a:off x="762000" y="2035445"/>
            <a:ext cx="1676400"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dirty="0" smtClean="0"/>
              <a:t>He was a general</a:t>
            </a:r>
          </a:p>
          <a:p>
            <a:pPr algn="ctr"/>
            <a:endParaRPr lang="en-US" sz="3600" dirty="0"/>
          </a:p>
          <a:p>
            <a:pPr algn="ctr"/>
            <a:endParaRPr lang="en-US" sz="3600" dirty="0" smtClean="0"/>
          </a:p>
          <a:p>
            <a:pPr algn="ctr"/>
            <a:endParaRPr lang="en-US" sz="3600" dirty="0"/>
          </a:p>
        </p:txBody>
      </p:sp>
      <p:sp>
        <p:nvSpPr>
          <p:cNvPr id="11" name="TextBox 10"/>
          <p:cNvSpPr txBox="1"/>
          <p:nvPr/>
        </p:nvSpPr>
        <p:spPr>
          <a:xfrm>
            <a:off x="2638795" y="2046422"/>
            <a:ext cx="2667000"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571500" indent="-571500">
              <a:buFontTx/>
              <a:buChar char="-"/>
            </a:pPr>
            <a:r>
              <a:rPr lang="en-US" sz="3600" dirty="0" smtClean="0"/>
              <a:t>IDK/</a:t>
            </a:r>
          </a:p>
          <a:p>
            <a:r>
              <a:rPr lang="en-US" sz="3600" dirty="0" smtClean="0"/>
              <a:t>Nothing</a:t>
            </a:r>
          </a:p>
          <a:p>
            <a:pPr marL="571500" indent="-571500">
              <a:buFontTx/>
              <a:buChar char="-"/>
            </a:pPr>
            <a:r>
              <a:rPr lang="en-US" sz="3600" dirty="0" smtClean="0"/>
              <a:t>Was it difficult being a general?</a:t>
            </a:r>
            <a:endParaRPr lang="en-US" sz="3600" dirty="0"/>
          </a:p>
        </p:txBody>
      </p:sp>
      <p:sp>
        <p:nvSpPr>
          <p:cNvPr id="9" name="Multiply 8"/>
          <p:cNvSpPr/>
          <p:nvPr/>
        </p:nvSpPr>
        <p:spPr>
          <a:xfrm>
            <a:off x="658091" y="1932709"/>
            <a:ext cx="1828800" cy="1981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2486891" y="1371599"/>
            <a:ext cx="3041073" cy="457973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86399" y="1981017"/>
            <a:ext cx="2854036" cy="452431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571500" indent="-571500">
              <a:buFontTx/>
              <a:buChar char="-"/>
            </a:pPr>
            <a:r>
              <a:rPr lang="en-US" sz="3600" dirty="0" smtClean="0"/>
              <a:t>He was a good general</a:t>
            </a:r>
          </a:p>
          <a:p>
            <a:pPr marL="571500" indent="-571500">
              <a:buFontTx/>
              <a:buChar char="-"/>
            </a:pPr>
            <a:endParaRPr lang="en-US" sz="3600" dirty="0" smtClean="0"/>
          </a:p>
          <a:p>
            <a:endParaRPr lang="en-US" sz="3600" dirty="0"/>
          </a:p>
          <a:p>
            <a:pPr marL="571500" indent="-571500">
              <a:buFontTx/>
              <a:buChar char="-"/>
            </a:pPr>
            <a:endParaRPr lang="en-US" sz="3600" dirty="0" smtClean="0"/>
          </a:p>
          <a:p>
            <a:pPr marL="571500" indent="-571500">
              <a:buFontTx/>
              <a:buChar char="-"/>
            </a:pPr>
            <a:endParaRPr lang="en-US" sz="3600" dirty="0"/>
          </a:p>
          <a:p>
            <a:pPr marL="571500" indent="-571500">
              <a:buFontTx/>
              <a:buChar char="-"/>
            </a:pPr>
            <a:endParaRPr lang="en-US" sz="3600" dirty="0"/>
          </a:p>
        </p:txBody>
      </p:sp>
      <p:sp>
        <p:nvSpPr>
          <p:cNvPr id="15" name="Multiply 14"/>
          <p:cNvSpPr/>
          <p:nvPr/>
        </p:nvSpPr>
        <p:spPr>
          <a:xfrm>
            <a:off x="5392880" y="1282997"/>
            <a:ext cx="3041073" cy="41551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0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4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9" grpId="0" animBg="1"/>
      <p:bldP spid="9" grpId="1" animBg="1"/>
      <p:bldP spid="13" grpId="0" animBg="1"/>
      <p:bldP spid="13" grpId="1" animBg="1"/>
      <p:bldP spid="14" grpId="0" animBg="1"/>
      <p:bldP spid="14" grpId="1" animBg="1"/>
      <p:bldP spid="15" grpId="0" animBg="1"/>
      <p:bldP spid="1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1524000"/>
            <a:ext cx="2921492" cy="4602479"/>
          </a:xfrm>
        </p:spPr>
        <p:txBody>
          <a:bodyPr>
            <a:normAutofit/>
          </a:bodyPr>
          <a:lstStyle/>
          <a:p>
            <a:pPr marL="45720" indent="0">
              <a:buNone/>
            </a:pPr>
            <a:r>
              <a:rPr lang="en-US" sz="4000" dirty="0" smtClean="0"/>
              <a:t>Economic Ban on goods from other nations</a:t>
            </a:r>
            <a:endParaRPr lang="en-US" sz="4000" dirty="0"/>
          </a:p>
        </p:txBody>
      </p:sp>
      <p:sp>
        <p:nvSpPr>
          <p:cNvPr id="3" name="Title 2"/>
          <p:cNvSpPr>
            <a:spLocks noGrp="1"/>
          </p:cNvSpPr>
          <p:nvPr>
            <p:ph type="title"/>
          </p:nvPr>
        </p:nvSpPr>
        <p:spPr/>
        <p:txBody>
          <a:bodyPr/>
          <a:lstStyle/>
          <a:p>
            <a:r>
              <a:rPr lang="en-US" dirty="0" smtClean="0"/>
              <a:t>Domestic or Foreign? </a:t>
            </a:r>
            <a:endParaRPr lang="en-US" dirty="0"/>
          </a:p>
        </p:txBody>
      </p:sp>
      <p:pic>
        <p:nvPicPr>
          <p:cNvPr id="26626" name="Picture 2" descr="http://www.gannett-cdn.com/media/USATODAY/USATODAY/2013/01/17/harvell-iran-foreign-policy-4_3_rx512_c680x510.jpg?0f5c31de35bf4ef88a50c2e35ee3bc4da4bf3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5295900" cy="39719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724400" y="471055"/>
            <a:ext cx="2819400" cy="762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3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38938" y="1828801"/>
            <a:ext cx="2049954" cy="4297678"/>
          </a:xfrm>
        </p:spPr>
        <p:txBody>
          <a:bodyPr>
            <a:normAutofit/>
          </a:bodyPr>
          <a:lstStyle/>
          <a:p>
            <a:pPr marL="45720" indent="0">
              <a:buNone/>
            </a:pPr>
            <a:r>
              <a:rPr lang="en-US" sz="4000" dirty="0" smtClean="0"/>
              <a:t>TAXES</a:t>
            </a:r>
            <a:endParaRPr lang="en-US" sz="4000" dirty="0"/>
          </a:p>
        </p:txBody>
      </p:sp>
      <p:sp>
        <p:nvSpPr>
          <p:cNvPr id="3" name="Title 2"/>
          <p:cNvSpPr>
            <a:spLocks noGrp="1"/>
          </p:cNvSpPr>
          <p:nvPr>
            <p:ph type="title"/>
          </p:nvPr>
        </p:nvSpPr>
        <p:spPr/>
        <p:txBody>
          <a:bodyPr/>
          <a:lstStyle/>
          <a:p>
            <a:r>
              <a:rPr lang="en-US" dirty="0" smtClean="0"/>
              <a:t>Domestic or Foreign? </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6281738" cy="475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676400" y="533400"/>
            <a:ext cx="2819400" cy="762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50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3600" dirty="0" smtClean="0"/>
              <a:t>Precedent - an action taken for the first time, which is followed by others afterwards</a:t>
            </a:r>
          </a:p>
          <a:p>
            <a:r>
              <a:rPr lang="en-US" sz="3600" dirty="0" smtClean="0"/>
              <a:t>Domestic policy – refers to government policies dealing with conditions within the nation</a:t>
            </a:r>
          </a:p>
          <a:p>
            <a:r>
              <a:rPr lang="en-US" sz="3600" dirty="0" smtClean="0"/>
              <a:t>Foreign policy – concerns or relations with other countries</a:t>
            </a:r>
          </a:p>
          <a:p>
            <a:r>
              <a:rPr lang="en-US" sz="3600" b="1" dirty="0" smtClean="0"/>
              <a:t>Cabinets – a group of officials in charge of executive departments</a:t>
            </a:r>
          </a:p>
          <a:p>
            <a:endParaRPr lang="en-US" sz="3600" dirty="0" smtClean="0"/>
          </a:p>
          <a:p>
            <a:endParaRPr lang="en-US" sz="3600" dirty="0"/>
          </a:p>
        </p:txBody>
      </p:sp>
      <p:sp>
        <p:nvSpPr>
          <p:cNvPr id="2" name="Title 1"/>
          <p:cNvSpPr>
            <a:spLocks noGrp="1"/>
          </p:cNvSpPr>
          <p:nvPr>
            <p:ph type="title"/>
          </p:nvPr>
        </p:nvSpPr>
        <p:spPr/>
        <p:txBody>
          <a:bodyPr/>
          <a:lstStyle/>
          <a:p>
            <a:r>
              <a:rPr lang="en-US" dirty="0" smtClean="0"/>
              <a:t>Terms</a:t>
            </a:r>
            <a:endParaRPr lang="en-US" dirty="0"/>
          </a:p>
        </p:txBody>
      </p:sp>
    </p:spTree>
    <p:extLst>
      <p:ext uri="{BB962C8B-B14F-4D97-AF65-F5344CB8AC3E}">
        <p14:creationId xmlns:p14="http://schemas.microsoft.com/office/powerpoint/2010/main" val="3958821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29509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2699557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Washington’s Cabinet</a:t>
            </a:r>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36073"/>
            <a:ext cx="7467600" cy="56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791200" y="2667000"/>
            <a:ext cx="2819400" cy="37338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48400" y="1219200"/>
            <a:ext cx="2895600" cy="518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a:t>Precedents created by Washington:</a:t>
            </a:r>
            <a:endParaRPr lang="en-US" sz="2400" dirty="0"/>
          </a:p>
          <a:p>
            <a:r>
              <a:rPr lang="en-US" sz="2400" dirty="0"/>
              <a:t> </a:t>
            </a:r>
            <a:endParaRPr lang="en-US" sz="2400" dirty="0" smtClean="0"/>
          </a:p>
          <a:p>
            <a:pPr marL="342900" indent="-342900">
              <a:buAutoNum type="arabicPeriod"/>
            </a:pPr>
            <a:r>
              <a:rPr lang="en-US" sz="2400" dirty="0" smtClean="0"/>
              <a:t>Created a cabinet for the Presidency</a:t>
            </a:r>
          </a:p>
          <a:p>
            <a:pPr marL="342900" indent="-342900">
              <a:buAutoNum type="arabicPeriod"/>
            </a:pPr>
            <a:endParaRPr lang="en-US" sz="2400" dirty="0" smtClean="0"/>
          </a:p>
          <a:p>
            <a:pPr marL="342900" indent="-342900">
              <a:buAutoNum type="arabicPeriod"/>
            </a:pPr>
            <a:r>
              <a:rPr lang="en-US" sz="2400" dirty="0" smtClean="0"/>
              <a:t>Two terms as president (4 year terms)</a:t>
            </a:r>
          </a:p>
          <a:p>
            <a:pPr marL="342900" indent="-342900">
              <a:buAutoNum type="arabicPeriod"/>
            </a:pPr>
            <a:endParaRPr lang="en-US" sz="2400" dirty="0" smtClean="0"/>
          </a:p>
          <a:p>
            <a:pPr marL="342900" indent="-342900">
              <a:buAutoNum type="arabicPeriod"/>
            </a:pPr>
            <a:r>
              <a:rPr lang="en-US" sz="2400" dirty="0" smtClean="0"/>
              <a:t>Farewell Address</a:t>
            </a:r>
          </a:p>
        </p:txBody>
      </p:sp>
    </p:spTree>
    <p:extLst>
      <p:ext uri="{BB962C8B-B14F-4D97-AF65-F5344CB8AC3E}">
        <p14:creationId xmlns:p14="http://schemas.microsoft.com/office/powerpoint/2010/main" val="330740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bg/>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build="p" animBg="1"/>
      <p:bldP spid="4" grpI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158602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4160200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Underline what I underline and circle as I circle</a:t>
            </a:r>
          </a:p>
          <a:p>
            <a:endParaRPr lang="en-US" sz="3200" dirty="0"/>
          </a:p>
          <a:p>
            <a:endParaRPr lang="en-US" sz="3200" dirty="0" smtClean="0"/>
          </a:p>
          <a:p>
            <a:endParaRPr lang="en-US" sz="3200" dirty="0"/>
          </a:p>
          <a:p>
            <a:endParaRPr lang="en-US" sz="3200" dirty="0" smtClean="0"/>
          </a:p>
          <a:p>
            <a:r>
              <a:rPr lang="en-US" sz="3200" dirty="0" smtClean="0"/>
              <a:t>Liberty costs something = DEBT</a:t>
            </a:r>
          </a:p>
          <a:p>
            <a:r>
              <a:rPr lang="en-US" sz="3200" dirty="0" smtClean="0"/>
              <a:t>we have debt because we wanted liberty</a:t>
            </a:r>
          </a:p>
          <a:p>
            <a:endParaRPr lang="en-US" sz="3200" dirty="0"/>
          </a:p>
          <a:p>
            <a:endParaRPr lang="en-US" sz="3200" dirty="0" smtClean="0"/>
          </a:p>
          <a:p>
            <a:endParaRPr lang="en-US" sz="3200" dirty="0"/>
          </a:p>
          <a:p>
            <a:endParaRPr lang="en-US" sz="3200" dirty="0" smtClean="0"/>
          </a:p>
          <a:p>
            <a:endParaRPr lang="en-US" sz="3200" dirty="0"/>
          </a:p>
        </p:txBody>
      </p:sp>
      <p:sp>
        <p:nvSpPr>
          <p:cNvPr id="3" name="Title 2"/>
          <p:cNvSpPr>
            <a:spLocks noGrp="1"/>
          </p:cNvSpPr>
          <p:nvPr>
            <p:ph type="title"/>
          </p:nvPr>
        </p:nvSpPr>
        <p:spPr/>
        <p:txBody>
          <a:bodyPr/>
          <a:lstStyle/>
          <a:p>
            <a:r>
              <a:rPr lang="en-US" dirty="0" smtClean="0"/>
              <a:t>Hamilton:</a:t>
            </a:r>
            <a:br>
              <a:rPr lang="en-US" dirty="0" smtClean="0"/>
            </a:b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9" y="2647518"/>
            <a:ext cx="8842475"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876800" y="3886200"/>
            <a:ext cx="457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000" y="4343400"/>
            <a:ext cx="1905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84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National Government (gov’t) owed:</a:t>
            </a:r>
          </a:p>
          <a:p>
            <a:endParaRPr lang="en-US" sz="3600" dirty="0" smtClean="0"/>
          </a:p>
          <a:p>
            <a:endParaRPr lang="en-US" sz="3600" dirty="0"/>
          </a:p>
          <a:p>
            <a:r>
              <a:rPr lang="en-US" sz="3600" dirty="0" smtClean="0"/>
              <a:t>States owed: </a:t>
            </a:r>
            <a:endParaRPr lang="en-US" sz="3600" dirty="0"/>
          </a:p>
        </p:txBody>
      </p:sp>
      <p:sp>
        <p:nvSpPr>
          <p:cNvPr id="3" name="Title 2"/>
          <p:cNvSpPr>
            <a:spLocks noGrp="1"/>
          </p:cNvSpPr>
          <p:nvPr>
            <p:ph type="title"/>
          </p:nvPr>
        </p:nvSpPr>
        <p:spPr/>
        <p:txBody>
          <a:bodyPr/>
          <a:lstStyle/>
          <a:p>
            <a:r>
              <a:rPr lang="en-US" dirty="0" smtClean="0"/>
              <a:t>After the American Revolution</a:t>
            </a:r>
            <a:endParaRPr lang="en-US" dirty="0"/>
          </a:p>
        </p:txBody>
      </p:sp>
      <p:sp>
        <p:nvSpPr>
          <p:cNvPr id="4" name="Rectangle 3"/>
          <p:cNvSpPr/>
          <p:nvPr/>
        </p:nvSpPr>
        <p:spPr>
          <a:xfrm>
            <a:off x="2514600" y="2590800"/>
            <a:ext cx="5116494"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$54 million</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639291" y="4800600"/>
            <a:ext cx="5116494"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$24 million</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rot="20738028">
            <a:off x="486170" y="3051805"/>
            <a:ext cx="8048234" cy="1862048"/>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sz="11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$78 million </a:t>
            </a:r>
            <a:endParaRPr lang="en-US" sz="11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843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4677341"/>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r"/>
            <a:r>
              <a:rPr lang="en-US" dirty="0" smtClean="0"/>
              <a:t>Hamilton’s Financial Plan</a:t>
            </a:r>
            <a:endParaRPr lang="en-US" dirty="0"/>
          </a:p>
        </p:txBody>
      </p:sp>
      <p:pic>
        <p:nvPicPr>
          <p:cNvPr id="28674" name="Picture 2" descr="https://encrypted-tbn1.gstatic.com/images?q=tbn:ANd9GcRDHOkuVVKxlRvdX-rP426T7y7mHh_k-fR0WFRhx0jXsAG1s79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52400"/>
            <a:ext cx="21336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4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9AD04AA-56D7-4E5A-BC16-1BF1DB45C13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6D130C2-0B9F-4004-B0CF-BF1CE24DD1F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6D7A8D9-5CEB-4336-80CA-848147DCAD3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D1D3141-5496-4BA0-B320-5281D1008C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C1731FD-CE2C-4648-A9E0-ED92CE2ED6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FE871D4-B39A-4F37-AC38-CA108E633A4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88FAF3FC-3565-4379-A068-DE66A7DA310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1A5AA41B-C9BA-4C72-ADF2-8D1AE740724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722EFD9-4B27-417F-B008-3FCE049BD3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6200" y="20782"/>
            <a:ext cx="8763000" cy="1625353"/>
          </a:xfrm>
        </p:spPr>
        <p:txBody>
          <a:bodyPr/>
          <a:lstStyle/>
          <a:p>
            <a:r>
              <a:rPr lang="en-US" dirty="0" smtClean="0"/>
              <a:t>Tariff – a tax on imported foreign goods which protect American industries from foreign competition</a:t>
            </a:r>
            <a:endParaRPr lang="en-US" dirty="0"/>
          </a:p>
        </p:txBody>
      </p:sp>
      <p:pic>
        <p:nvPicPr>
          <p:cNvPr id="31746" name="Picture 2" descr="http://www.mrvanduyne.com/jackson/tari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001000" cy="513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26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956620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2991211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4136458"/>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r"/>
            <a:r>
              <a:rPr lang="en-US" dirty="0" smtClean="0"/>
              <a:t>Hamilton’s Financial Plan</a:t>
            </a:r>
            <a:endParaRPr lang="en-US" dirty="0"/>
          </a:p>
        </p:txBody>
      </p:sp>
      <p:pic>
        <p:nvPicPr>
          <p:cNvPr id="28674" name="Picture 2" descr="https://encrypted-tbn1.gstatic.com/images?q=tbn:ANd9GcRDHOkuVVKxlRvdX-rP426T7y7mHh_k-fR0WFRhx0jXsAG1s79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52400"/>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6629400" y="980209"/>
            <a:ext cx="1981200" cy="5867400"/>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87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9AD04AA-56D7-4E5A-BC16-1BF1DB45C13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6D130C2-0B9F-4004-B0CF-BF1CE24DD1F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6D7A8D9-5CEB-4336-80CA-848147DCAD3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D1D3141-5496-4BA0-B320-5281D1008C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C1731FD-CE2C-4648-A9E0-ED92CE2ED6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FE871D4-B39A-4F37-AC38-CA108E633A4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88FAF3FC-3565-4379-A068-DE66A7DA310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1A5AA41B-C9BA-4C72-ADF2-8D1AE740724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722EFD9-4B27-417F-B008-3FCE049BD3E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Washington’s Cabinet</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00029"/>
            <a:ext cx="7467600" cy="56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572000" y="2286000"/>
            <a:ext cx="1981200" cy="2895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5691" y="1143000"/>
            <a:ext cx="5795112" cy="1754326"/>
          </a:xfrm>
          <a:prstGeom prst="rect">
            <a:avLst/>
          </a:prstGeom>
          <a:noFill/>
        </p:spPr>
        <p:txBody>
          <a:bodyPr wrap="none" lIns="91440" tIns="45720" rIns="91440" bIns="45720">
            <a:spAutoFit/>
          </a:bodyPr>
          <a:lstStyle/>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Thomas Jefferson, </a:t>
            </a:r>
          </a:p>
          <a:p>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Sec. of State</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62801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To create a stable economic system, Alexander Hamilton, the Secretary of the Treasury, set out an economic plan in which the federal government would both assume the debts of the national and state governments, and create a national bank, a whiskey tax, and a protective tariff to help American manufacturers.</a:t>
            </a:r>
          </a:p>
          <a:p>
            <a:r>
              <a:rPr lang="en-US" sz="2800" dirty="0" smtClean="0"/>
              <a:t>All of Hamilton’s Financial Plan was accepted except for the tariff</a:t>
            </a:r>
            <a:endParaRPr lang="en-US" sz="2800" dirty="0"/>
          </a:p>
        </p:txBody>
      </p:sp>
      <p:sp>
        <p:nvSpPr>
          <p:cNvPr id="3" name="Title 2"/>
          <p:cNvSpPr>
            <a:spLocks noGrp="1"/>
          </p:cNvSpPr>
          <p:nvPr>
            <p:ph type="title"/>
          </p:nvPr>
        </p:nvSpPr>
        <p:spPr/>
        <p:txBody>
          <a:bodyPr/>
          <a:lstStyle/>
          <a:p>
            <a:r>
              <a:rPr lang="en-US" dirty="0" smtClean="0"/>
              <a:t>Hamilton’s Financial Plan</a:t>
            </a:r>
            <a:endParaRPr lang="en-US" dirty="0"/>
          </a:p>
        </p:txBody>
      </p:sp>
    </p:spTree>
    <p:extLst>
      <p:ext uri="{BB962C8B-B14F-4D97-AF65-F5344CB8AC3E}">
        <p14:creationId xmlns:p14="http://schemas.microsoft.com/office/powerpoint/2010/main" val="910215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t>“A national debt, if it is not excessive, will be to us a national blessing”</a:t>
            </a:r>
          </a:p>
          <a:p>
            <a:pPr marL="365760" lvl="1" indent="0">
              <a:buNone/>
            </a:pPr>
            <a:r>
              <a:rPr lang="en-US" sz="4200" dirty="0" smtClean="0"/>
              <a:t>					-Hamilton </a:t>
            </a:r>
          </a:p>
          <a:p>
            <a:pPr marL="365760" lvl="1" indent="0">
              <a:buNone/>
            </a:pPr>
            <a:endParaRPr lang="en-US" sz="4200" dirty="0"/>
          </a:p>
          <a:p>
            <a:pPr marL="365760" lvl="1" indent="0">
              <a:buNone/>
            </a:pPr>
            <a:r>
              <a:rPr lang="en-US" sz="4200" dirty="0" smtClean="0"/>
              <a:t>What does Hamilton mean?</a:t>
            </a:r>
            <a:endParaRPr lang="en-US" sz="4200" dirty="0"/>
          </a:p>
        </p:txBody>
      </p:sp>
      <p:sp>
        <p:nvSpPr>
          <p:cNvPr id="3" name="Title 2"/>
          <p:cNvSpPr>
            <a:spLocks noGrp="1"/>
          </p:cNvSpPr>
          <p:nvPr>
            <p:ph type="title"/>
          </p:nvPr>
        </p:nvSpPr>
        <p:spPr/>
        <p:txBody>
          <a:bodyPr/>
          <a:lstStyle/>
          <a:p>
            <a:r>
              <a:rPr lang="en-US" dirty="0" smtClean="0"/>
              <a:t>N.U.R.S.E</a:t>
            </a:r>
            <a:endParaRPr lang="en-US" dirty="0"/>
          </a:p>
        </p:txBody>
      </p:sp>
      <p:sp>
        <p:nvSpPr>
          <p:cNvPr id="4" name="Oval 3"/>
          <p:cNvSpPr/>
          <p:nvPr/>
        </p:nvSpPr>
        <p:spPr>
          <a:xfrm flipV="1">
            <a:off x="1219200" y="5334000"/>
            <a:ext cx="6629400" cy="990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2438400"/>
            <a:ext cx="3276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57300" y="3733800"/>
            <a:ext cx="3276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3682" y="2499013"/>
            <a:ext cx="2819400" cy="640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Extreme</a:t>
            </a:r>
            <a:endParaRPr lang="en-US" sz="2800" dirty="0"/>
          </a:p>
        </p:txBody>
      </p:sp>
      <p:sp>
        <p:nvSpPr>
          <p:cNvPr id="10" name="Rectangle 9"/>
          <p:cNvSpPr/>
          <p:nvPr/>
        </p:nvSpPr>
        <p:spPr>
          <a:xfrm>
            <a:off x="609600" y="1790699"/>
            <a:ext cx="7467600" cy="2057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smtClean="0"/>
              <a:t>National debt (if not extreme) will be good for the nation</a:t>
            </a:r>
            <a:endParaRPr lang="en-US" sz="3200" dirty="0"/>
          </a:p>
        </p:txBody>
      </p:sp>
    </p:spTree>
    <p:extLst>
      <p:ext uri="{BB962C8B-B14F-4D97-AF65-F5344CB8AC3E}">
        <p14:creationId xmlns:p14="http://schemas.microsoft.com/office/powerpoint/2010/main" val="20313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Whiskey Rebellion (1794)</a:t>
            </a: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848600" cy="587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encrypted-tbn0.gstatic.com/images?q=tbn:ANd9GcSZLt12eZ5T7Jd6HcPXz8LkFvdGuA75yDNY4FtzuwqkSqLs3TD-6Sam1zw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358" y="2895600"/>
            <a:ext cx="279922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http://www.funnytimes.com/playground/img/131860070411594.png"/>
          <p:cNvPicPr>
            <a:picLocks noChangeAspect="1" noChangeArrowheads="1"/>
          </p:cNvPicPr>
          <p:nvPr/>
        </p:nvPicPr>
        <p:blipFill rotWithShape="1">
          <a:blip r:embed="rId4">
            <a:extLst>
              <a:ext uri="{28A0092B-C50C-407E-A947-70E740481C1C}">
                <a14:useLocalDpi xmlns:a14="http://schemas.microsoft.com/office/drawing/2010/main" val="0"/>
              </a:ext>
            </a:extLst>
          </a:blip>
          <a:srcRect t="9890" r="57442" b="8567"/>
          <a:stretch/>
        </p:blipFill>
        <p:spPr bwMode="auto">
          <a:xfrm>
            <a:off x="5253578" y="1143000"/>
            <a:ext cx="3766003" cy="3096492"/>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https://encrypted-tbn3.gstatic.com/images?q=tbn:ANd9GcTchNNG9tAkmCwBVMJC8MPTJuVV6APZJqr_M0ga26YHyF2Hxsh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76400" y="2133600"/>
            <a:ext cx="1743075" cy="26289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837348" y="3028950"/>
            <a:ext cx="124070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0" name="Picture 10" descr="https://encrypted-tbn0.gstatic.com/images?q=tbn:ANd9GcRasLb18cAhez8eQ-G_I79LeePCfuDMYk90CmAJT5Twn2DvcWi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0" r="82673"/>
                    </a14:imgEffect>
                  </a14:imgLayer>
                </a14:imgProps>
              </a:ext>
              <a:ext uri="{28A0092B-C50C-407E-A947-70E740481C1C}">
                <a14:useLocalDpi xmlns:a14="http://schemas.microsoft.com/office/drawing/2010/main" val="0"/>
              </a:ext>
            </a:extLst>
          </a:blip>
          <a:srcRect/>
          <a:stretch>
            <a:fillRect/>
          </a:stretch>
        </p:blipFill>
        <p:spPr bwMode="auto">
          <a:xfrm>
            <a:off x="6019800" y="1500621"/>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encrypted-tbn0.gstatic.com/images?q=tbn:ANd9GcRasLb18cAhez8eQ-G_I79LeePCfuDMYk90CmAJT5Twn2DvcWi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0" r="82673"/>
                    </a14:imgEffect>
                  </a14:imgLayer>
                </a14:imgProps>
              </a:ext>
              <a:ext uri="{28A0092B-C50C-407E-A947-70E740481C1C}">
                <a14:useLocalDpi xmlns:a14="http://schemas.microsoft.com/office/drawing/2010/main" val="0"/>
              </a:ext>
            </a:extLst>
          </a:blip>
          <a:srcRect/>
          <a:stretch>
            <a:fillRect/>
          </a:stretch>
        </p:blipFill>
        <p:spPr bwMode="auto">
          <a:xfrm>
            <a:off x="5253578" y="2381250"/>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encrypted-tbn0.gstatic.com/images?q=tbn:ANd9GcRasLb18cAhez8eQ-G_I79LeePCfuDMYk90CmAJT5Twn2DvcWi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0" r="82673"/>
                    </a14:imgEffect>
                  </a14:imgLayer>
                </a14:imgProps>
              </a:ext>
              <a:ext uri="{28A0092B-C50C-407E-A947-70E740481C1C}">
                <a14:useLocalDpi xmlns:a14="http://schemas.microsoft.com/office/drawing/2010/main" val="0"/>
              </a:ext>
            </a:extLst>
          </a:blip>
          <a:srcRect/>
          <a:stretch>
            <a:fillRect/>
          </a:stretch>
        </p:blipFill>
        <p:spPr bwMode="auto">
          <a:xfrm>
            <a:off x="6464877" y="2381250"/>
            <a:ext cx="1924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1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72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73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072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50624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1399307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33794" name="Picture 2" descr="https://encrypted-tbn3.gstatic.com/images?q=tbn:ANd9GcSlmjDzYOMsxH5Q6NvgvYPCyRJWh3Q1k8PJxgSEKtEfX2rMwbgt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657"/>
            <a:ext cx="7010401" cy="73986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380999"/>
            <a:ext cx="4495800" cy="1029241"/>
          </a:xfrm>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US" dirty="0" smtClean="0"/>
              <a:t>French Revolution</a:t>
            </a:r>
            <a:endParaRPr lang="en-US" dirty="0"/>
          </a:p>
        </p:txBody>
      </p:sp>
    </p:spTree>
    <p:extLst>
      <p:ext uri="{BB962C8B-B14F-4D97-AF65-F5344CB8AC3E}">
        <p14:creationId xmlns:p14="http://schemas.microsoft.com/office/powerpoint/2010/main" val="865361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“It appears that a state of war exists between Austria, Prussia, …..Great Britain and the Netherlands on the one part, and France on the other. The duty and interest of the United States require that they should adopt a conduct friendly and impartial toward the [warring] powers. I have though fit to declare the position of the United States to observe a conduct towards those powers respectfully; and warn our citizens to avoid all acts which may in any manner tend to [go against] this position”</a:t>
            </a:r>
          </a:p>
          <a:p>
            <a:endParaRPr lang="en-US" sz="2400" dirty="0"/>
          </a:p>
        </p:txBody>
      </p:sp>
      <p:sp>
        <p:nvSpPr>
          <p:cNvPr id="3" name="Title 2"/>
          <p:cNvSpPr>
            <a:spLocks noGrp="1"/>
          </p:cNvSpPr>
          <p:nvPr>
            <p:ph type="title"/>
          </p:nvPr>
        </p:nvSpPr>
        <p:spPr/>
        <p:txBody>
          <a:bodyPr/>
          <a:lstStyle/>
          <a:p>
            <a:r>
              <a:rPr lang="en-US" dirty="0" smtClean="0"/>
              <a:t>Use N.U.R.S.E to answer the questions </a:t>
            </a:r>
            <a:endParaRPr lang="en-US" dirty="0"/>
          </a:p>
        </p:txBody>
      </p:sp>
      <p:sp>
        <p:nvSpPr>
          <p:cNvPr id="4" name="Rectangle 3"/>
          <p:cNvSpPr/>
          <p:nvPr/>
        </p:nvSpPr>
        <p:spPr>
          <a:xfrm>
            <a:off x="381000" y="5638800"/>
            <a:ext cx="7924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your own words, describe Washington’s Proclamation of Neutrality</a:t>
            </a:r>
          </a:p>
          <a:p>
            <a:pPr algn="ctr"/>
            <a:endParaRPr lang="en-US" dirty="0"/>
          </a:p>
          <a:p>
            <a:pPr algn="ctr"/>
            <a:r>
              <a:rPr lang="en-US" dirty="0" smtClean="0"/>
              <a:t>Do you think Washington chose a wise policy? Explain</a:t>
            </a:r>
          </a:p>
        </p:txBody>
      </p:sp>
      <p:sp>
        <p:nvSpPr>
          <p:cNvPr id="5" name="Oval 4"/>
          <p:cNvSpPr/>
          <p:nvPr/>
        </p:nvSpPr>
        <p:spPr>
          <a:xfrm flipV="1">
            <a:off x="221673" y="5638800"/>
            <a:ext cx="8534400" cy="990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6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4000" dirty="0"/>
              <a:t>George Washington wanted the nation to stay neutral</a:t>
            </a:r>
            <a:r>
              <a:rPr lang="en-US" sz="4000" dirty="0" smtClean="0"/>
              <a:t>.</a:t>
            </a:r>
          </a:p>
          <a:p>
            <a:r>
              <a:rPr lang="en-US" sz="4000" dirty="0" smtClean="0"/>
              <a:t>He believed American should not become involved in the conflicts of foreign nations</a:t>
            </a:r>
          </a:p>
          <a:p>
            <a:endParaRPr lang="en-US" sz="4000" dirty="0"/>
          </a:p>
        </p:txBody>
      </p:sp>
      <p:sp>
        <p:nvSpPr>
          <p:cNvPr id="2" name="Title 1"/>
          <p:cNvSpPr>
            <a:spLocks noGrp="1"/>
          </p:cNvSpPr>
          <p:nvPr>
            <p:ph type="title"/>
          </p:nvPr>
        </p:nvSpPr>
        <p:spPr/>
        <p:txBody>
          <a:bodyPr/>
          <a:lstStyle/>
          <a:p>
            <a:r>
              <a:rPr lang="en-US" dirty="0" smtClean="0"/>
              <a:t>Policy of Neutrality</a:t>
            </a:r>
            <a:endParaRPr lang="en-US" dirty="0"/>
          </a:p>
        </p:txBody>
      </p:sp>
    </p:spTree>
    <p:extLst>
      <p:ext uri="{BB962C8B-B14F-4D97-AF65-F5344CB8AC3E}">
        <p14:creationId xmlns:p14="http://schemas.microsoft.com/office/powerpoint/2010/main" val="3073464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6866" name="Picture 2" descr="http://24.media.tumblr.com/tumblr_lolox0aCdc1qfwh4l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666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5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74838"/>
            <a:ext cx="6629400" cy="4678363"/>
          </a:xfrm>
        </p:spPr>
        <p:txBody>
          <a:bodyPr>
            <a:noAutofit/>
          </a:bodyPr>
          <a:lstStyle/>
          <a:p>
            <a:pPr marL="0" indent="0">
              <a:buNone/>
            </a:pPr>
            <a:r>
              <a:rPr lang="en-US" sz="3200" dirty="0" smtClean="0"/>
              <a:t>Scenario: Your neighborhood is putting together an official soccer team and need you to be the captain. </a:t>
            </a:r>
          </a:p>
          <a:p>
            <a:r>
              <a:rPr lang="en-US" sz="3200" dirty="0" smtClean="0"/>
              <a:t>What would it take to be a good leader?</a:t>
            </a:r>
          </a:p>
          <a:p>
            <a:r>
              <a:rPr lang="en-US" sz="3200" dirty="0" smtClean="0"/>
              <a:t>What kind of things/help would you need to do in order to be an effective team captain?</a:t>
            </a:r>
          </a:p>
          <a:p>
            <a:endParaRPr lang="en-US" sz="3200" dirty="0"/>
          </a:p>
        </p:txBody>
      </p:sp>
      <p:sp>
        <p:nvSpPr>
          <p:cNvPr id="2" name="Title 1"/>
          <p:cNvSpPr>
            <a:spLocks noGrp="1"/>
          </p:cNvSpPr>
          <p:nvPr>
            <p:ph type="title"/>
          </p:nvPr>
        </p:nvSpPr>
        <p:spPr/>
        <p:txBody>
          <a:bodyPr/>
          <a:lstStyle/>
          <a:p>
            <a:pPr algn="l"/>
            <a:r>
              <a:rPr lang="en-US" dirty="0" smtClean="0"/>
              <a:t>I. Leadership</a:t>
            </a:r>
            <a:endParaRPr lang="en-US" dirty="0"/>
          </a:p>
        </p:txBody>
      </p:sp>
      <p:pic>
        <p:nvPicPr>
          <p:cNvPr id="20482" name="Picture 2" descr="http://static6.depositphotos.com/1031343/538/v/950/depositphotos_5383432-Soccer-play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81" r="99512">
                        <a14:foregroundMark x1="62012" y1="17843" x2="62012" y2="17843"/>
                        <a14:foregroundMark x1="76172" y1="26701" x2="76172" y2="26701"/>
                        <a14:foregroundMark x1="69434" y1="30039" x2="69434" y2="30039"/>
                        <a14:foregroundMark x1="82422" y1="46470" x2="82422" y2="46470"/>
                        <a14:foregroundMark x1="79883" y1="49166" x2="79883" y2="49166"/>
                        <a14:foregroundMark x1="77930" y1="58023" x2="77930" y2="58023"/>
                        <a14:foregroundMark x1="58301" y1="68164" x2="58301" y2="68164"/>
                        <a14:foregroundMark x1="38477" y1="68549" x2="38477" y2="68549"/>
                        <a14:foregroundMark x1="41895" y1="62901" x2="41895" y2="62901"/>
                        <a14:foregroundMark x1="39941" y1="61746" x2="39941" y2="61746"/>
                      </a14:backgroundRemoval>
                    </a14:imgEffect>
                  </a14:imgLayer>
                </a14:imgProps>
              </a:ext>
              <a:ext uri="{28A0092B-C50C-407E-A947-70E740481C1C}">
                <a14:useLocalDpi xmlns:a14="http://schemas.microsoft.com/office/drawing/2010/main" val="0"/>
              </a:ext>
            </a:extLst>
          </a:blip>
          <a:srcRect l="30197" r="8559"/>
          <a:stretch/>
        </p:blipFill>
        <p:spPr bwMode="auto">
          <a:xfrm>
            <a:off x="6019800" y="913573"/>
            <a:ext cx="3553691" cy="524827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Football Soccer Wallpaper Barcelona Team Squad Photos And Wallpapers Design 1285x1072 Pix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574" b="16175"/>
          <a:stretch/>
        </p:blipFill>
        <p:spPr bwMode="auto">
          <a:xfrm>
            <a:off x="4343400" y="183036"/>
            <a:ext cx="4835236" cy="139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4000" dirty="0" smtClean="0"/>
              <a:t>Rejected running for a 3</a:t>
            </a:r>
            <a:r>
              <a:rPr lang="en-US" sz="4000" baseline="30000" dirty="0" smtClean="0"/>
              <a:t>rd</a:t>
            </a:r>
            <a:r>
              <a:rPr lang="en-US" sz="4000" dirty="0" smtClean="0"/>
              <a:t> term – (only served 2 terms as president)</a:t>
            </a:r>
          </a:p>
          <a:p>
            <a:r>
              <a:rPr lang="en-US" sz="4000" dirty="0" smtClean="0"/>
              <a:t> gave a speech warning the nation</a:t>
            </a:r>
          </a:p>
          <a:p>
            <a:pPr lvl="1"/>
            <a:r>
              <a:rPr lang="en-US" sz="3600" dirty="0" smtClean="0"/>
              <a:t>Relations between the North &amp; South</a:t>
            </a:r>
          </a:p>
          <a:p>
            <a:pPr lvl="1"/>
            <a:r>
              <a:rPr lang="en-US" sz="3600" b="1" dirty="0" smtClean="0"/>
              <a:t>Importance of remaining Neutral</a:t>
            </a:r>
          </a:p>
          <a:p>
            <a:pPr lvl="1"/>
            <a:r>
              <a:rPr lang="en-US" sz="3600" dirty="0" smtClean="0"/>
              <a:t>Warning against the rise of political parties</a:t>
            </a:r>
            <a:endParaRPr lang="en-US" sz="3600" dirty="0"/>
          </a:p>
        </p:txBody>
      </p:sp>
      <p:sp>
        <p:nvSpPr>
          <p:cNvPr id="3" name="Title 2"/>
          <p:cNvSpPr>
            <a:spLocks noGrp="1"/>
          </p:cNvSpPr>
          <p:nvPr>
            <p:ph type="title"/>
          </p:nvPr>
        </p:nvSpPr>
        <p:spPr/>
        <p:txBody>
          <a:bodyPr/>
          <a:lstStyle/>
          <a:p>
            <a:r>
              <a:rPr lang="en-US" dirty="0" smtClean="0"/>
              <a:t>Farewell Address</a:t>
            </a:r>
            <a:endParaRPr lang="en-US" dirty="0"/>
          </a:p>
        </p:txBody>
      </p:sp>
      <p:sp>
        <p:nvSpPr>
          <p:cNvPr id="4" name="Down Arrow 3"/>
          <p:cNvSpPr/>
          <p:nvPr/>
        </p:nvSpPr>
        <p:spPr>
          <a:xfrm rot="8924852">
            <a:off x="5910746" y="3461676"/>
            <a:ext cx="604381" cy="849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011543">
            <a:off x="5084352" y="4153219"/>
            <a:ext cx="3214341"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Precedent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89606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4" grpId="1" animBg="1"/>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r>
              <a:rPr lang="en-US" sz="3600" dirty="0" smtClean="0"/>
              <a:t>“ The great rule of conduct for us in regard to foreign nations is …to have with them as little political connection as possible. …to steer clear of permanent alliances with any portion of the foreign world”</a:t>
            </a:r>
          </a:p>
          <a:p>
            <a:pPr marL="45720" indent="0">
              <a:buNone/>
            </a:pPr>
            <a:r>
              <a:rPr lang="en-US" dirty="0"/>
              <a:t>	</a:t>
            </a:r>
            <a:r>
              <a:rPr lang="en-US" dirty="0" smtClean="0"/>
              <a:t>	</a:t>
            </a:r>
            <a:r>
              <a:rPr lang="en-US" i="1" dirty="0" smtClean="0"/>
              <a:t>- </a:t>
            </a:r>
            <a:r>
              <a:rPr lang="en-US" sz="2400" i="1" dirty="0" smtClean="0"/>
              <a:t>George Washington, Farewell Address</a:t>
            </a:r>
            <a:endParaRPr lang="en-US" sz="2400" i="1" dirty="0"/>
          </a:p>
        </p:txBody>
      </p:sp>
      <p:sp>
        <p:nvSpPr>
          <p:cNvPr id="2" name="Title 1"/>
          <p:cNvSpPr>
            <a:spLocks noGrp="1"/>
          </p:cNvSpPr>
          <p:nvPr>
            <p:ph type="title"/>
          </p:nvPr>
        </p:nvSpPr>
        <p:spPr/>
        <p:txBody>
          <a:bodyPr/>
          <a:lstStyle/>
          <a:p>
            <a:r>
              <a:rPr lang="en-US" dirty="0" smtClean="0"/>
              <a:t>N.U.R.S.E</a:t>
            </a:r>
            <a:endParaRPr lang="en-US" dirty="0"/>
          </a:p>
        </p:txBody>
      </p:sp>
      <p:sp>
        <p:nvSpPr>
          <p:cNvPr id="4" name="TextBox 3"/>
          <p:cNvSpPr txBox="1"/>
          <p:nvPr/>
        </p:nvSpPr>
        <p:spPr>
          <a:xfrm>
            <a:off x="228600" y="5562600"/>
            <a:ext cx="8458200"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dirty="0" smtClean="0"/>
              <a:t>What is the danger that Washington cautioned the nation against in this quote?</a:t>
            </a:r>
            <a:endParaRPr lang="en-US" sz="3200" dirty="0"/>
          </a:p>
        </p:txBody>
      </p:sp>
      <p:sp>
        <p:nvSpPr>
          <p:cNvPr id="5" name="Oval 4"/>
          <p:cNvSpPr/>
          <p:nvPr/>
        </p:nvSpPr>
        <p:spPr>
          <a:xfrm flipV="1">
            <a:off x="221673" y="5638800"/>
            <a:ext cx="8534400" cy="990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971800" y="2209800"/>
            <a:ext cx="3048000" cy="0"/>
          </a:xfrm>
          <a:prstGeom prst="line">
            <a:avLst/>
          </a:prstGeom>
          <a:ln w="76200"/>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2286000" y="2819400"/>
            <a:ext cx="3048000" cy="0"/>
          </a:xfrm>
          <a:prstGeom prst="line">
            <a:avLst/>
          </a:prstGeom>
          <a:ln w="76200"/>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457200" y="3886200"/>
            <a:ext cx="4648200" cy="0"/>
          </a:xfrm>
          <a:prstGeom prst="line">
            <a:avLst/>
          </a:prstGeom>
          <a:ln w="76200"/>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609600" y="4419600"/>
            <a:ext cx="5867400"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16" name="Oval 15"/>
          <p:cNvSpPr/>
          <p:nvPr/>
        </p:nvSpPr>
        <p:spPr>
          <a:xfrm>
            <a:off x="4352925" y="1740932"/>
            <a:ext cx="1962150" cy="697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behavior</a:t>
            </a:r>
            <a:endParaRPr lang="en-US" sz="2400" dirty="0"/>
          </a:p>
        </p:txBody>
      </p:sp>
      <p:sp>
        <p:nvSpPr>
          <p:cNvPr id="17" name="Oval 16"/>
          <p:cNvSpPr/>
          <p:nvPr/>
        </p:nvSpPr>
        <p:spPr>
          <a:xfrm>
            <a:off x="4488873" y="3886200"/>
            <a:ext cx="3726873" cy="78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Deals/partnership</a:t>
            </a:r>
            <a:endParaRPr lang="en-US" sz="2400" dirty="0"/>
          </a:p>
        </p:txBody>
      </p:sp>
      <p:sp>
        <p:nvSpPr>
          <p:cNvPr id="18" name="TextBox 17"/>
          <p:cNvSpPr txBox="1"/>
          <p:nvPr/>
        </p:nvSpPr>
        <p:spPr>
          <a:xfrm>
            <a:off x="914400" y="1740932"/>
            <a:ext cx="7162800" cy="31700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smtClean="0"/>
              <a:t>A great rule of behavior to follow is not getting involved with foreign nations and avoiding permanent partnerships </a:t>
            </a:r>
            <a:endParaRPr lang="en-US" sz="4000" dirty="0"/>
          </a:p>
        </p:txBody>
      </p:sp>
    </p:spTree>
    <p:extLst>
      <p:ext uri="{BB962C8B-B14F-4D97-AF65-F5344CB8AC3E}">
        <p14:creationId xmlns:p14="http://schemas.microsoft.com/office/powerpoint/2010/main" val="22219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3200" b="1" u="sng" dirty="0" smtClean="0"/>
              <a:t>Objective: </a:t>
            </a:r>
            <a:r>
              <a:rPr lang="en-US" sz="3200" b="1" dirty="0" smtClean="0"/>
              <a:t>Examine and evaluate the origins of early political parties.</a:t>
            </a:r>
          </a:p>
          <a:p>
            <a:r>
              <a:rPr lang="en-US" sz="3200" dirty="0" smtClean="0"/>
              <a:t>Terms</a:t>
            </a:r>
          </a:p>
          <a:p>
            <a:r>
              <a:rPr lang="en-US" sz="3200" dirty="0" smtClean="0"/>
              <a:t>Political Party Leaders</a:t>
            </a:r>
          </a:p>
          <a:p>
            <a:r>
              <a:rPr lang="en-US" sz="3200" dirty="0" smtClean="0"/>
              <a:t>Growing Differences</a:t>
            </a:r>
            <a:endParaRPr lang="en-US" sz="3200" dirty="0"/>
          </a:p>
        </p:txBody>
      </p:sp>
      <p:sp>
        <p:nvSpPr>
          <p:cNvPr id="3" name="Title 2"/>
          <p:cNvSpPr>
            <a:spLocks noGrp="1"/>
          </p:cNvSpPr>
          <p:nvPr>
            <p:ph type="title"/>
          </p:nvPr>
        </p:nvSpPr>
        <p:spPr/>
        <p:txBody>
          <a:bodyPr/>
          <a:lstStyle/>
          <a:p>
            <a:r>
              <a:rPr lang="en-US" dirty="0" smtClean="0"/>
              <a:t>Origins of U.S. Political Parties</a:t>
            </a:r>
            <a:endParaRPr lang="en-US" dirty="0"/>
          </a:p>
        </p:txBody>
      </p:sp>
    </p:spTree>
    <p:extLst>
      <p:ext uri="{BB962C8B-B14F-4D97-AF65-F5344CB8AC3E}">
        <p14:creationId xmlns:p14="http://schemas.microsoft.com/office/powerpoint/2010/main" val="107661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u="sng" dirty="0" smtClean="0"/>
              <a:t>Partisan</a:t>
            </a:r>
            <a:r>
              <a:rPr lang="en-US" sz="3200" dirty="0" smtClean="0"/>
              <a:t>: firmly favoring one party or faction</a:t>
            </a:r>
          </a:p>
          <a:p>
            <a:r>
              <a:rPr lang="en-US" sz="3200" b="1" u="sng" dirty="0" smtClean="0"/>
              <a:t>Caucuses</a:t>
            </a:r>
            <a:r>
              <a:rPr lang="en-US" sz="3200" dirty="0" smtClean="0"/>
              <a:t>: a meeting of members of a political party to choose candidates for upcoming elections</a:t>
            </a:r>
            <a:endParaRPr lang="en-US" sz="3200" dirty="0"/>
          </a:p>
        </p:txBody>
      </p:sp>
      <p:sp>
        <p:nvSpPr>
          <p:cNvPr id="3" name="Title 2"/>
          <p:cNvSpPr>
            <a:spLocks noGrp="1"/>
          </p:cNvSpPr>
          <p:nvPr>
            <p:ph type="title"/>
          </p:nvPr>
        </p:nvSpPr>
        <p:spPr/>
        <p:txBody>
          <a:bodyPr/>
          <a:lstStyle/>
          <a:p>
            <a:r>
              <a:rPr lang="en-US" dirty="0" smtClean="0"/>
              <a:t>TERMS</a:t>
            </a:r>
            <a:endParaRPr lang="en-US" dirty="0"/>
          </a:p>
        </p:txBody>
      </p:sp>
    </p:spTree>
    <p:extLst>
      <p:ext uri="{BB962C8B-B14F-4D97-AF65-F5344CB8AC3E}">
        <p14:creationId xmlns:p14="http://schemas.microsoft.com/office/powerpoint/2010/main" val="1458084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467600" cy="56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24400" y="1676400"/>
            <a:ext cx="1981200" cy="2895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72200" y="2209800"/>
            <a:ext cx="1981200" cy="2895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914400"/>
            <a:ext cx="5455276"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Thomas Jefferson</a:t>
            </a:r>
            <a:endParaRPr lang="en-US" sz="5400" b="1" cap="none" spc="0" dirty="0">
              <a:ln/>
              <a:solidFill>
                <a:schemeClr val="accent3"/>
              </a:solidFill>
              <a:effectLst/>
            </a:endParaRPr>
          </a:p>
        </p:txBody>
      </p:sp>
      <p:sp>
        <p:nvSpPr>
          <p:cNvPr id="8" name="Rectangle 7"/>
          <p:cNvSpPr/>
          <p:nvPr/>
        </p:nvSpPr>
        <p:spPr>
          <a:xfrm>
            <a:off x="2225262" y="5077691"/>
            <a:ext cx="6033961"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Alexander Hamilton</a:t>
            </a:r>
            <a:endParaRPr lang="en-US" sz="5400" b="1" cap="none" spc="0" dirty="0">
              <a:ln/>
              <a:solidFill>
                <a:schemeClr val="accent3"/>
              </a:solidFill>
              <a:effectLst/>
            </a:endParaRPr>
          </a:p>
        </p:txBody>
      </p:sp>
    </p:spTree>
    <p:extLst>
      <p:ext uri="{BB962C8B-B14F-4D97-AF65-F5344CB8AC3E}">
        <p14:creationId xmlns:p14="http://schemas.microsoft.com/office/powerpoint/2010/main" val="19626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http://image.shutterstock.com/display_pic_with_logo/305461/103565894/stock-vector-happy-red-ant-cartoon-10356589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1" b="94468" l="4898" r="94694">
                        <a14:foregroundMark x1="28980" y1="7872" x2="28980" y2="7872"/>
                        <a14:foregroundMark x1="55918" y1="4681" x2="55918" y2="4681"/>
                        <a14:foregroundMark x1="5306" y1="20851" x2="5306" y2="20851"/>
                        <a14:foregroundMark x1="94694" y1="20213" x2="94694" y2="20213"/>
                        <a14:foregroundMark x1="67755" y1="94468" x2="67755" y2="94468"/>
                        <a14:foregroundMark x1="13469" y1="90851" x2="13469" y2="90851"/>
                        <a14:foregroundMark x1="24490" y1="71702" x2="24490" y2="71702"/>
                        <a14:foregroundMark x1="22041" y1="87660" x2="22041" y2="87660"/>
                        <a14:foregroundMark x1="11020" y1="24894" x2="11020" y2="24894"/>
                        <a14:foregroundMark x1="71020" y1="41064" x2="71020" y2="41064"/>
                        <a14:foregroundMark x1="83265" y1="35106" x2="83265" y2="35106"/>
                        <a14:foregroundMark x1="87755" y1="30638" x2="87755" y2="30638"/>
                        <a14:foregroundMark x1="48163" y1="34255" x2="48163" y2="34255"/>
                        <a14:foregroundMark x1="44490" y1="33617" x2="44490" y2="33617"/>
                      </a14:backgroundRemoval>
                    </a14:imgEffect>
                  </a14:imgLayer>
                </a14:imgProps>
              </a:ext>
              <a:ext uri="{28A0092B-C50C-407E-A947-70E740481C1C}">
                <a14:useLocalDpi xmlns:a14="http://schemas.microsoft.com/office/drawing/2010/main" val="0"/>
              </a:ext>
            </a:extLst>
          </a:blip>
          <a:srcRect r="-28"/>
          <a:stretch/>
        </p:blipFill>
        <p:spPr bwMode="auto">
          <a:xfrm>
            <a:off x="6273365" y="1656114"/>
            <a:ext cx="2407933" cy="4624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dnr.wi.gov/org/caer/ce/eek/critter/bird/images/falcona.g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9108" y="2057399"/>
            <a:ext cx="3254597" cy="32545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44236" y="405407"/>
            <a:ext cx="3170035"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Federalist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4114798" y="535043"/>
            <a:ext cx="4875630"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Anti-Federalists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0" name="Straight Connector 9"/>
          <p:cNvCxnSpPr>
            <a:stCxn id="16" idx="3"/>
          </p:cNvCxnSpPr>
          <p:nvPr/>
        </p:nvCxnSpPr>
        <p:spPr>
          <a:xfrm flipH="1">
            <a:off x="3814271" y="996708"/>
            <a:ext cx="517615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Multiply 10"/>
          <p:cNvSpPr/>
          <p:nvPr/>
        </p:nvSpPr>
        <p:spPr>
          <a:xfrm>
            <a:off x="4419600" y="996708"/>
            <a:ext cx="5270064" cy="5943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encrypted-tbn1.gstatic.com/images?q=tbn:ANd9GcTKTT-3KajxeYxIoG_fSZzbOxccpt2vGpN1_BQ2KUu449iy-jB7"/>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901" r="89604"/>
                    </a14:imgEffect>
                  </a14:imgLayer>
                </a14:imgProps>
              </a:ext>
              <a:ext uri="{28A0092B-C50C-407E-A947-70E740481C1C}">
                <a14:useLocalDpi xmlns:a14="http://schemas.microsoft.com/office/drawing/2010/main" val="0"/>
              </a:ext>
            </a:extLst>
          </a:blip>
          <a:srcRect/>
          <a:stretch>
            <a:fillRect/>
          </a:stretch>
        </p:blipFill>
        <p:spPr bwMode="auto">
          <a:xfrm>
            <a:off x="4587015" y="1383336"/>
            <a:ext cx="4508064" cy="55569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267200" y="119545"/>
            <a:ext cx="3903184" cy="1754326"/>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Democratic</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Republicans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1" name="Picture 5" descr="C:\Users\ecyril\AppData\Local\Microsoft\Windows\Temporary Internet Files\Content.IE5\9MB6VEM8\MC90014951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2039" y="2614883"/>
            <a:ext cx="3646532" cy="24683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ecyril\AppData\Local\Microsoft\Windows\Temporary Internet Files\Content.IE5\G9QFW9UE\MC90044131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3705" y="2568797"/>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8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1" grpId="0" animBg="1"/>
      <p:bldP spid="11" grpId="1"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6" descr="http://www.comicbook.com/wp-content/uploads/2009/08/rock-em-sock-em-robots-mov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048" y="1741890"/>
            <a:ext cx="6858000" cy="4898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hamiltonlives.com/alex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89930" l="0" r="89781">
                        <a14:foregroundMark x1="9124" y1="23185" x2="9124" y2="23185"/>
                        <a14:foregroundMark x1="9124" y1="28103" x2="9124" y2="28103"/>
                        <a14:foregroundMark x1="25912" y1="37237" x2="25912" y2="37237"/>
                        <a14:foregroundMark x1="14964" y1="39578" x2="14964" y2="39578"/>
                        <a14:foregroundMark x1="29197" y1="49415" x2="29197" y2="49415"/>
                        <a14:foregroundMark x1="79562" y1="28571" x2="79562" y2="28571"/>
                        <a14:foregroundMark x1="78467" y1="25059" x2="78467" y2="25059"/>
                        <a14:foregroundMark x1="82847" y1="29508" x2="82847" y2="29508"/>
                        <a14:foregroundMark x1="61679" y1="51991" x2="61679" y2="51991"/>
                        <a14:foregroundMark x1="64964" y1="52927" x2="64964" y2="52927"/>
                        <a14:foregroundMark x1="53650" y1="27869" x2="53650" y2="27869"/>
                        <a14:foregroundMark x1="74088" y1="27166" x2="74088" y2="27166"/>
                        <a14:foregroundMark x1="72263" y1="29508" x2="72263" y2="29508"/>
                        <a14:foregroundMark x1="51460" y1="28571" x2="51460" y2="28571"/>
                      </a14:backgroundRemoval>
                    </a14:imgEffect>
                  </a14:imgLayer>
                </a14:imgProps>
              </a:ext>
              <a:ext uri="{28A0092B-C50C-407E-A947-70E740481C1C}">
                <a14:useLocalDpi xmlns:a14="http://schemas.microsoft.com/office/drawing/2010/main" val="0"/>
              </a:ext>
            </a:extLst>
          </a:blip>
          <a:srcRect r="13848" b="44928"/>
          <a:stretch/>
        </p:blipFill>
        <p:spPr bwMode="auto">
          <a:xfrm>
            <a:off x="2713369" y="1035173"/>
            <a:ext cx="1890134" cy="18799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encrypted-tbn3.gstatic.com/images?q=tbn:ANd9GcTkZOXGR42uCCKmyUX4zFG46ac6dppoh6msp-pAoNsgbekpkEGjJQ"/>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655" l="9677" r="89919">
                        <a14:foregroundMark x1="31048" y1="48768" x2="31048" y2="48768"/>
                        <a14:foregroundMark x1="29839" y1="48276" x2="29839" y2="48276"/>
                        <a14:foregroundMark x1="27419" y1="44828" x2="27419" y2="44828"/>
                        <a14:foregroundMark x1="56452" y1="32512" x2="56452" y2="32512"/>
                        <a14:foregroundMark x1="55645" y1="60591" x2="55645" y2="60591"/>
                        <a14:backgroundMark x1="68952" y1="55665" x2="68952" y2="55665"/>
                        <a14:backgroundMark x1="79032" y1="48768" x2="79032" y2="48768"/>
                        <a14:backgroundMark x1="66532" y1="30542" x2="66532" y2="30542"/>
                        <a14:backgroundMark x1="20565" y1="52217" x2="20565" y2="52217"/>
                        <a14:backgroundMark x1="48387" y1="74877" x2="48387" y2="74877"/>
                        <a14:backgroundMark x1="51210" y1="78325" x2="51210" y2="78325"/>
                        <a14:backgroundMark x1="44758" y1="68966" x2="44758" y2="68966"/>
                        <a14:backgroundMark x1="42339" y1="65025" x2="42339" y2="650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658436" y="724351"/>
            <a:ext cx="4037764" cy="33051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 y="4724400"/>
            <a:ext cx="3170035"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Federalist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descr="http://dnr.wi.gov/org/caer/ce/eek/critter/bird/images/falcona.gif"/>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2762" y="1771448"/>
            <a:ext cx="2580607" cy="2274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ncrypted-tbn1.gstatic.com/images?q=tbn:ANd9GcTKTT-3KajxeYxIoG_fSZzbOxccpt2vGpN1_BQ2KUu449iy-jB7"/>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901" r="89604"/>
                    </a14:imgEffect>
                  </a14:imgLayer>
                </a14:imgProps>
              </a:ext>
              <a:ext uri="{28A0092B-C50C-407E-A947-70E740481C1C}">
                <a14:useLocalDpi xmlns:a14="http://schemas.microsoft.com/office/drawing/2010/main" val="0"/>
              </a:ext>
            </a:extLst>
          </a:blip>
          <a:srcRect/>
          <a:stretch>
            <a:fillRect/>
          </a:stretch>
        </p:blipFill>
        <p:spPr bwMode="auto">
          <a:xfrm>
            <a:off x="7038076" y="1524000"/>
            <a:ext cx="1849104" cy="22793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86484" y="4876800"/>
            <a:ext cx="3903184" cy="1754326"/>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Democratic</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Republicans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695509" y="336636"/>
            <a:ext cx="2001381"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cap="none" spc="0" dirty="0" smtClean="0">
                <a:ln/>
                <a:solidFill>
                  <a:schemeClr val="accent3"/>
                </a:solidFill>
                <a:effectLst/>
              </a:rPr>
              <a:t>Thomas </a:t>
            </a:r>
          </a:p>
          <a:p>
            <a:pPr algn="ctr"/>
            <a:r>
              <a:rPr lang="en-US" sz="3600" b="1" cap="none" spc="0" dirty="0" smtClean="0">
                <a:ln/>
                <a:solidFill>
                  <a:schemeClr val="accent3"/>
                </a:solidFill>
                <a:effectLst/>
              </a:rPr>
              <a:t>Jefferson</a:t>
            </a:r>
            <a:endParaRPr lang="en-US" sz="3600" b="1" cap="none" spc="0" dirty="0">
              <a:ln/>
              <a:solidFill>
                <a:schemeClr val="accent3"/>
              </a:solidFill>
              <a:effectLst/>
            </a:endParaRPr>
          </a:p>
        </p:txBody>
      </p:sp>
      <p:sp>
        <p:nvSpPr>
          <p:cNvPr id="11" name="Rectangle 10"/>
          <p:cNvSpPr/>
          <p:nvPr/>
        </p:nvSpPr>
        <p:spPr>
          <a:xfrm>
            <a:off x="381000" y="275080"/>
            <a:ext cx="2581905" cy="1323439"/>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chemeClr val="accent3"/>
                </a:solidFill>
              </a:rPr>
              <a:t>Alexander Hamilton</a:t>
            </a:r>
            <a:endParaRPr lang="en-US" sz="4000" b="1" cap="none" spc="0" dirty="0">
              <a:ln/>
              <a:solidFill>
                <a:schemeClr val="accent3"/>
              </a:solidFill>
              <a:effectLst/>
            </a:endParaRPr>
          </a:p>
        </p:txBody>
      </p:sp>
    </p:spTree>
    <p:extLst>
      <p:ext uri="{BB962C8B-B14F-4D97-AF65-F5344CB8AC3E}">
        <p14:creationId xmlns:p14="http://schemas.microsoft.com/office/powerpoint/2010/main" val="10464723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encrypted-tbn1.gstatic.com/images?q=tbn:ANd9GcSbWqhsrTN8v6gbXgWmgw2j7AdUmXgKL_XTMSCuz2O3RyyJySZ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63519"/>
            <a:ext cx="8073190" cy="6407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hamiltonlives.com/alex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89930" l="0" r="89781">
                        <a14:foregroundMark x1="9124" y1="23185" x2="9124" y2="23185"/>
                        <a14:foregroundMark x1="9124" y1="28103" x2="9124" y2="28103"/>
                        <a14:foregroundMark x1="25912" y1="37237" x2="25912" y2="37237"/>
                        <a14:foregroundMark x1="14964" y1="39578" x2="14964" y2="39578"/>
                        <a14:foregroundMark x1="29197" y1="49415" x2="29197" y2="49415"/>
                        <a14:foregroundMark x1="79562" y1="28571" x2="79562" y2="28571"/>
                        <a14:foregroundMark x1="78467" y1="25059" x2="78467" y2="25059"/>
                        <a14:foregroundMark x1="82847" y1="29508" x2="82847" y2="29508"/>
                        <a14:foregroundMark x1="61679" y1="51991" x2="61679" y2="51991"/>
                        <a14:foregroundMark x1="64964" y1="52927" x2="64964" y2="52927"/>
                        <a14:foregroundMark x1="53650" y1="27869" x2="53650" y2="27869"/>
                        <a14:foregroundMark x1="74088" y1="27166" x2="74088" y2="27166"/>
                        <a14:foregroundMark x1="72263" y1="29508" x2="72263" y2="29508"/>
                        <a14:foregroundMark x1="51460" y1="28571" x2="51460" y2="28571"/>
                      </a14:backgroundRemoval>
                    </a14:imgEffect>
                  </a14:imgLayer>
                </a14:imgProps>
              </a:ext>
              <a:ext uri="{28A0092B-C50C-407E-A947-70E740481C1C}">
                <a14:useLocalDpi xmlns:a14="http://schemas.microsoft.com/office/drawing/2010/main" val="0"/>
              </a:ext>
            </a:extLst>
          </a:blip>
          <a:srcRect r="13848" b="44928"/>
          <a:stretch/>
        </p:blipFill>
        <p:spPr bwMode="auto">
          <a:xfrm>
            <a:off x="1981200" y="2060315"/>
            <a:ext cx="1890134" cy="18799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s://encrypted-tbn3.gstatic.com/images?q=tbn:ANd9GcTkZOXGR42uCCKmyUX4zFG46ac6dppoh6msp-pAoNsgbekpkEGjJQ"/>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655" l="9677" r="89919">
                        <a14:foregroundMark x1="31048" y1="48768" x2="31048" y2="48768"/>
                        <a14:foregroundMark x1="29839" y1="48276" x2="29839" y2="48276"/>
                        <a14:foregroundMark x1="27419" y1="44828" x2="27419" y2="44828"/>
                        <a14:foregroundMark x1="56452" y1="32512" x2="56452" y2="32512"/>
                        <a14:foregroundMark x1="55645" y1="60591" x2="55645" y2="60591"/>
                        <a14:backgroundMark x1="68952" y1="55665" x2="68952" y2="55665"/>
                        <a14:backgroundMark x1="79032" y1="48768" x2="79032" y2="48768"/>
                        <a14:backgroundMark x1="66532" y1="30542" x2="66532" y2="30542"/>
                        <a14:backgroundMark x1="20565" y1="52217" x2="20565" y2="52217"/>
                        <a14:backgroundMark x1="48387" y1="74877" x2="48387" y2="74877"/>
                        <a14:backgroundMark x1="51210" y1="78325" x2="51210" y2="78325"/>
                        <a14:backgroundMark x1="44758" y1="68966" x2="44758" y2="68966"/>
                        <a14:backgroundMark x1="42339" y1="65025" x2="42339" y2="650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191000" y="-304800"/>
            <a:ext cx="4037764" cy="33051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253335"/>
            <a:ext cx="86868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smtClean="0"/>
              <a:t>Hamilton the Federalist &amp; Jefferson the Democratic Republican</a:t>
            </a:r>
            <a:endParaRPr lang="en-US" sz="2400" dirty="0"/>
          </a:p>
        </p:txBody>
      </p:sp>
    </p:spTree>
    <p:extLst>
      <p:ext uri="{BB962C8B-B14F-4D97-AF65-F5344CB8AC3E}">
        <p14:creationId xmlns:p14="http://schemas.microsoft.com/office/powerpoint/2010/main" val="5913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Political Parties</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2005201975"/>
              </p:ext>
            </p:extLst>
          </p:nvPr>
        </p:nvGraphicFramePr>
        <p:xfrm>
          <a:off x="381000" y="1447800"/>
          <a:ext cx="8382000" cy="3704283"/>
        </p:xfrm>
        <a:graphic>
          <a:graphicData uri="http://schemas.openxmlformats.org/drawingml/2006/table">
            <a:tbl>
              <a:tblPr firstRow="1" firstCol="1" bandRow="1">
                <a:tableStyleId>{5202B0CA-FC54-4496-8BCA-5EF66A818D29}</a:tableStyleId>
              </a:tblPr>
              <a:tblGrid>
                <a:gridCol w="4191000"/>
                <a:gridCol w="4191000"/>
              </a:tblGrid>
              <a:tr h="631941">
                <a:tc>
                  <a:txBody>
                    <a:bodyPr/>
                    <a:lstStyle/>
                    <a:p>
                      <a:pPr marL="0" marR="0" algn="ctr">
                        <a:lnSpc>
                          <a:spcPct val="115000"/>
                        </a:lnSpc>
                        <a:spcBef>
                          <a:spcPts val="0"/>
                        </a:spcBef>
                        <a:spcAft>
                          <a:spcPts val="0"/>
                        </a:spcAft>
                      </a:pPr>
                      <a:r>
                        <a:rPr lang="en-US" sz="2000" dirty="0">
                          <a:effectLst/>
                        </a:rPr>
                        <a:t>Federalist</a:t>
                      </a:r>
                      <a:endParaRPr lang="en-US" sz="200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Democratic-Republican</a:t>
                      </a:r>
                      <a:endParaRPr lang="en-US" sz="2000">
                        <a:solidFill>
                          <a:srgbClr val="000000"/>
                        </a:solidFill>
                        <a:effectLst/>
                        <a:latin typeface="Calibri"/>
                        <a:ea typeface="Calibri"/>
                        <a:cs typeface="Times New Roman"/>
                      </a:endParaRPr>
                    </a:p>
                  </a:txBody>
                  <a:tcPr marL="68580" marR="68580" marT="0" marB="0" anchor="ctr"/>
                </a:tc>
              </a:tr>
              <a:tr h="631941">
                <a:tc>
                  <a:txBody>
                    <a:bodyPr/>
                    <a:lstStyle/>
                    <a:p>
                      <a:pPr marL="0" marR="0" algn="ctr">
                        <a:lnSpc>
                          <a:spcPct val="115000"/>
                        </a:lnSpc>
                        <a:spcBef>
                          <a:spcPts val="0"/>
                        </a:spcBef>
                        <a:spcAft>
                          <a:spcPts val="0"/>
                        </a:spcAft>
                      </a:pPr>
                      <a:r>
                        <a:rPr lang="en-US" sz="2000" b="0" dirty="0">
                          <a:effectLst/>
                        </a:rPr>
                        <a:t>Sought a strong </a:t>
                      </a:r>
                      <a:r>
                        <a:rPr lang="en-US" sz="2000" b="0" dirty="0" smtClean="0">
                          <a:effectLst/>
                        </a:rPr>
                        <a:t>CENTRAL</a:t>
                      </a:r>
                      <a:r>
                        <a:rPr lang="en-US" sz="2000" b="0" baseline="0" dirty="0" smtClean="0">
                          <a:effectLst/>
                        </a:rPr>
                        <a:t> </a:t>
                      </a:r>
                      <a:r>
                        <a:rPr lang="en-US" sz="2000" b="0" dirty="0" smtClean="0">
                          <a:effectLst/>
                        </a:rPr>
                        <a:t>Government</a:t>
                      </a:r>
                      <a:endParaRPr lang="en-US" sz="2000" b="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Sought stronger STATE government</a:t>
                      </a:r>
                      <a:endParaRPr lang="en-US" sz="2000" dirty="0">
                        <a:solidFill>
                          <a:srgbClr val="000000"/>
                        </a:solidFill>
                        <a:effectLst/>
                        <a:latin typeface="Calibri"/>
                        <a:ea typeface="Calibri"/>
                        <a:cs typeface="Times New Roman"/>
                      </a:endParaRPr>
                    </a:p>
                  </a:txBody>
                  <a:tcPr marL="68580" marR="68580" marT="0" marB="0" anchor="ctr"/>
                </a:tc>
              </a:tr>
              <a:tr h="880888">
                <a:tc>
                  <a:txBody>
                    <a:bodyPr/>
                    <a:lstStyle/>
                    <a:p>
                      <a:pPr marL="0" marR="0" algn="ctr">
                        <a:lnSpc>
                          <a:spcPct val="115000"/>
                        </a:lnSpc>
                        <a:spcBef>
                          <a:spcPts val="0"/>
                        </a:spcBef>
                        <a:spcAft>
                          <a:spcPts val="0"/>
                        </a:spcAft>
                      </a:pPr>
                      <a:r>
                        <a:rPr lang="en-US" sz="2000" b="0">
                          <a:effectLst/>
                        </a:rPr>
                        <a:t>Favored manufacturers and merchants</a:t>
                      </a:r>
                      <a:endParaRPr lang="en-US" sz="2000" b="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Favored self-sufficient farmers</a:t>
                      </a:r>
                      <a:endParaRPr lang="en-US" sz="2000" dirty="0">
                        <a:solidFill>
                          <a:srgbClr val="000000"/>
                        </a:solidFill>
                        <a:effectLst/>
                        <a:latin typeface="Calibri"/>
                        <a:ea typeface="Calibri"/>
                        <a:cs typeface="Times New Roman"/>
                      </a:endParaRPr>
                    </a:p>
                  </a:txBody>
                  <a:tcPr marL="68580" marR="68580" marT="0" marB="0" anchor="ctr"/>
                </a:tc>
              </a:tr>
              <a:tr h="880888">
                <a:tc>
                  <a:txBody>
                    <a:bodyPr/>
                    <a:lstStyle/>
                    <a:p>
                      <a:pPr marL="0" marR="0" algn="ctr">
                        <a:lnSpc>
                          <a:spcPct val="115000"/>
                        </a:lnSpc>
                        <a:spcBef>
                          <a:spcPts val="0"/>
                        </a:spcBef>
                        <a:spcAft>
                          <a:spcPts val="0"/>
                        </a:spcAft>
                      </a:pPr>
                      <a:r>
                        <a:rPr lang="en-US" sz="2000" b="0">
                          <a:effectLst/>
                        </a:rPr>
                        <a:t>Loose construction of the Constitution</a:t>
                      </a:r>
                      <a:endParaRPr lang="en-US" sz="2000" b="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Strict construction of the Constitution</a:t>
                      </a:r>
                      <a:endParaRPr lang="en-US" sz="2000" dirty="0">
                        <a:solidFill>
                          <a:srgbClr val="000000"/>
                        </a:solidFill>
                        <a:effectLst/>
                        <a:latin typeface="Calibri"/>
                        <a:ea typeface="Calibri"/>
                        <a:cs typeface="Times New Roman"/>
                      </a:endParaRPr>
                    </a:p>
                  </a:txBody>
                  <a:tcPr marL="68580" marR="68580" marT="0" marB="0" anchor="ctr"/>
                </a:tc>
              </a:tr>
              <a:tr h="631941">
                <a:tc>
                  <a:txBody>
                    <a:bodyPr/>
                    <a:lstStyle/>
                    <a:p>
                      <a:pPr marL="0" marR="0" algn="ctr">
                        <a:lnSpc>
                          <a:spcPct val="115000"/>
                        </a:lnSpc>
                        <a:spcBef>
                          <a:spcPts val="0"/>
                        </a:spcBef>
                        <a:spcAft>
                          <a:spcPts val="0"/>
                        </a:spcAft>
                      </a:pPr>
                      <a:r>
                        <a:rPr lang="en-US" sz="2000" b="0" dirty="0">
                          <a:effectLst/>
                        </a:rPr>
                        <a:t>Supported a national bank</a:t>
                      </a:r>
                      <a:endParaRPr lang="en-US" sz="2000" b="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Opposed a national bank</a:t>
                      </a:r>
                      <a:endParaRPr lang="en-US" sz="20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4458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07886661"/>
              </p:ext>
            </p:extLst>
          </p:nvPr>
        </p:nvGraphicFramePr>
        <p:xfrm>
          <a:off x="381000" y="1447800"/>
          <a:ext cx="8382000" cy="2888425"/>
        </p:xfrm>
        <a:graphic>
          <a:graphicData uri="http://schemas.openxmlformats.org/drawingml/2006/table">
            <a:tbl>
              <a:tblPr firstRow="1" firstCol="1" bandRow="1">
                <a:tableStyleId>{5202B0CA-FC54-4496-8BCA-5EF66A818D29}</a:tableStyleId>
              </a:tblPr>
              <a:tblGrid>
                <a:gridCol w="4191000"/>
                <a:gridCol w="4191000"/>
              </a:tblGrid>
              <a:tr h="502920">
                <a:tc>
                  <a:txBody>
                    <a:bodyPr/>
                    <a:lstStyle/>
                    <a:p>
                      <a:pPr marL="0" marR="0" algn="ctr">
                        <a:lnSpc>
                          <a:spcPct val="115000"/>
                        </a:lnSpc>
                        <a:spcBef>
                          <a:spcPts val="0"/>
                        </a:spcBef>
                        <a:spcAft>
                          <a:spcPts val="0"/>
                        </a:spcAft>
                      </a:pPr>
                      <a:r>
                        <a:rPr lang="en-US" sz="2000" dirty="0">
                          <a:effectLst/>
                        </a:rPr>
                        <a:t>Federalist</a:t>
                      </a:r>
                      <a:endParaRPr lang="en-US" sz="200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Democratic-Republican</a:t>
                      </a:r>
                      <a:endParaRPr lang="en-US" sz="2000">
                        <a:solidFill>
                          <a:srgbClr val="000000"/>
                        </a:solidFill>
                        <a:effectLst/>
                        <a:latin typeface="Calibri"/>
                        <a:ea typeface="Calibri"/>
                        <a:cs typeface="Times New Roman"/>
                      </a:endParaRPr>
                    </a:p>
                  </a:txBody>
                  <a:tcPr marL="68580" marR="68580" marT="0" marB="0" anchor="ctr"/>
                </a:tc>
              </a:tr>
              <a:tr h="502920">
                <a:tc>
                  <a:txBody>
                    <a:bodyPr/>
                    <a:lstStyle/>
                    <a:p>
                      <a:pPr marL="0" marR="0" algn="ctr">
                        <a:lnSpc>
                          <a:spcPct val="115000"/>
                        </a:lnSpc>
                        <a:spcBef>
                          <a:spcPts val="0"/>
                        </a:spcBef>
                        <a:spcAft>
                          <a:spcPts val="0"/>
                        </a:spcAft>
                      </a:pPr>
                      <a:r>
                        <a:rPr lang="en-US" sz="2000" b="0" dirty="0">
                          <a:effectLst/>
                        </a:rPr>
                        <a:t>Sought a strong </a:t>
                      </a:r>
                      <a:r>
                        <a:rPr lang="en-US" sz="2000" b="0" dirty="0" smtClean="0">
                          <a:effectLst/>
                        </a:rPr>
                        <a:t>central</a:t>
                      </a:r>
                      <a:r>
                        <a:rPr lang="en-US" sz="2000" b="0" baseline="0" dirty="0" smtClean="0">
                          <a:effectLst/>
                        </a:rPr>
                        <a:t> </a:t>
                      </a:r>
                      <a:r>
                        <a:rPr lang="en-US" sz="2000" b="0" dirty="0" smtClean="0">
                          <a:effectLst/>
                        </a:rPr>
                        <a:t>Government</a:t>
                      </a:r>
                      <a:endParaRPr lang="en-US" sz="2000" b="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Sought stronger STATE government</a:t>
                      </a:r>
                      <a:endParaRPr lang="en-US" sz="2000" dirty="0">
                        <a:solidFill>
                          <a:srgbClr val="000000"/>
                        </a:solidFill>
                        <a:effectLst/>
                        <a:latin typeface="Calibri"/>
                        <a:ea typeface="Calibri"/>
                        <a:cs typeface="Times New Roman"/>
                      </a:endParaRPr>
                    </a:p>
                  </a:txBody>
                  <a:tcPr marL="68580" marR="68580" marT="0" marB="0" anchor="ctr"/>
                </a:tc>
              </a:tr>
              <a:tr h="502920">
                <a:tc>
                  <a:txBody>
                    <a:bodyPr/>
                    <a:lstStyle/>
                    <a:p>
                      <a:pPr marL="0" marR="0" algn="ctr">
                        <a:lnSpc>
                          <a:spcPct val="115000"/>
                        </a:lnSpc>
                        <a:spcBef>
                          <a:spcPts val="0"/>
                        </a:spcBef>
                        <a:spcAft>
                          <a:spcPts val="0"/>
                        </a:spcAft>
                      </a:pPr>
                      <a:r>
                        <a:rPr lang="en-US" sz="2000" b="0">
                          <a:effectLst/>
                        </a:rPr>
                        <a:t>Favored manufacturers and merchants</a:t>
                      </a:r>
                      <a:endParaRPr lang="en-US" sz="2000" b="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Favored self-sufficient farmers</a:t>
                      </a:r>
                      <a:endParaRPr lang="en-US" sz="2000" dirty="0">
                        <a:solidFill>
                          <a:srgbClr val="000000"/>
                        </a:solidFill>
                        <a:effectLst/>
                        <a:latin typeface="Calibri"/>
                        <a:ea typeface="Calibri"/>
                        <a:cs typeface="Times New Roman"/>
                      </a:endParaRPr>
                    </a:p>
                  </a:txBody>
                  <a:tcPr marL="68580" marR="68580" marT="0" marB="0" anchor="ctr"/>
                </a:tc>
              </a:tr>
              <a:tr h="502920">
                <a:tc>
                  <a:txBody>
                    <a:bodyPr/>
                    <a:lstStyle/>
                    <a:p>
                      <a:pPr marL="0" marR="0" algn="ctr">
                        <a:lnSpc>
                          <a:spcPct val="115000"/>
                        </a:lnSpc>
                        <a:spcBef>
                          <a:spcPts val="0"/>
                        </a:spcBef>
                        <a:spcAft>
                          <a:spcPts val="0"/>
                        </a:spcAft>
                      </a:pPr>
                      <a:r>
                        <a:rPr lang="en-US" sz="2000" b="0">
                          <a:effectLst/>
                        </a:rPr>
                        <a:t>Loose construction of the Constitution</a:t>
                      </a:r>
                      <a:endParaRPr lang="en-US" sz="2000" b="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Strict construction of the Constitution</a:t>
                      </a:r>
                      <a:endParaRPr lang="en-US" sz="2000" dirty="0">
                        <a:solidFill>
                          <a:srgbClr val="000000"/>
                        </a:solidFill>
                        <a:effectLst/>
                        <a:latin typeface="Calibri"/>
                        <a:ea typeface="Calibri"/>
                        <a:cs typeface="Times New Roman"/>
                      </a:endParaRPr>
                    </a:p>
                  </a:txBody>
                  <a:tcPr marL="68580" marR="68580" marT="0" marB="0" anchor="ctr"/>
                </a:tc>
              </a:tr>
              <a:tr h="502920">
                <a:tc>
                  <a:txBody>
                    <a:bodyPr/>
                    <a:lstStyle/>
                    <a:p>
                      <a:pPr marL="0" marR="0" algn="ctr">
                        <a:lnSpc>
                          <a:spcPct val="115000"/>
                        </a:lnSpc>
                        <a:spcBef>
                          <a:spcPts val="0"/>
                        </a:spcBef>
                        <a:spcAft>
                          <a:spcPts val="0"/>
                        </a:spcAft>
                      </a:pPr>
                      <a:r>
                        <a:rPr lang="en-US" sz="2000" b="0" dirty="0">
                          <a:effectLst/>
                        </a:rPr>
                        <a:t>Supported a national bank</a:t>
                      </a:r>
                      <a:endParaRPr lang="en-US" sz="2000" b="0" dirty="0">
                        <a:solidFill>
                          <a:srgbClr val="00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Opposed a national bank</a:t>
                      </a:r>
                      <a:endParaRPr lang="en-US" sz="2000" dirty="0">
                        <a:solidFill>
                          <a:srgbClr val="000000"/>
                        </a:solidFill>
                        <a:effectLst/>
                        <a:latin typeface="Calibri"/>
                        <a:ea typeface="Calibri"/>
                        <a:cs typeface="Times New Roman"/>
                      </a:endParaRPr>
                    </a:p>
                  </a:txBody>
                  <a:tcPr marL="68580" marR="68580" marT="0" marB="0" anchor="ctr"/>
                </a:tc>
              </a:tr>
            </a:tbl>
          </a:graphicData>
        </a:graphic>
      </p:graphicFrame>
      <p:sp>
        <p:nvSpPr>
          <p:cNvPr id="3" name="Title 2"/>
          <p:cNvSpPr>
            <a:spLocks noGrp="1"/>
          </p:cNvSpPr>
          <p:nvPr>
            <p:ph type="title"/>
          </p:nvPr>
        </p:nvSpPr>
        <p:spPr>
          <a:xfrm>
            <a:off x="381000" y="457200"/>
            <a:ext cx="8381260" cy="1054394"/>
          </a:xfrm>
        </p:spPr>
        <p:txBody>
          <a:bodyPr/>
          <a:lstStyle/>
          <a:p>
            <a:pPr lvl="0"/>
            <a:r>
              <a:rPr lang="en-US" cap="none" dirty="0">
                <a:solidFill>
                  <a:schemeClr val="tx1"/>
                </a:solidFill>
                <a:latin typeface="Calibri" pitchFamily="34" charset="0"/>
                <a:ea typeface="Calibri" pitchFamily="34" charset="0"/>
                <a:cs typeface="Times New Roman" pitchFamily="18" charset="0"/>
              </a:rPr>
              <a:t>Use the chart and your knowledge of social studies to answer the following </a:t>
            </a:r>
            <a:r>
              <a:rPr lang="en-US" cap="none" dirty="0" smtClean="0">
                <a:solidFill>
                  <a:schemeClr val="tx1"/>
                </a:solidFill>
                <a:latin typeface="Calibri" pitchFamily="34" charset="0"/>
                <a:ea typeface="Calibri" pitchFamily="34" charset="0"/>
                <a:cs typeface="Times New Roman" pitchFamily="18" charset="0"/>
              </a:rPr>
              <a:t>question</a:t>
            </a:r>
            <a:r>
              <a:rPr lang="en-US" sz="1800" cap="none" dirty="0">
                <a:solidFill>
                  <a:schemeClr val="tx1"/>
                </a:solidFill>
                <a:latin typeface="Arial" pitchFamily="34" charset="0"/>
                <a:cs typeface="Arial" pitchFamily="34" charset="0"/>
              </a:rPr>
              <a:t/>
            </a:r>
            <a:br>
              <a:rPr lang="en-US" sz="1800" cap="none" dirty="0">
                <a:solidFill>
                  <a:schemeClr val="tx1"/>
                </a:solidFill>
                <a:latin typeface="Arial" pitchFamily="34" charset="0"/>
                <a:cs typeface="Arial" pitchFamily="34" charset="0"/>
              </a:rPr>
            </a:br>
            <a:endParaRPr lang="en-US" dirty="0"/>
          </a:p>
        </p:txBody>
      </p:sp>
      <p:sp>
        <p:nvSpPr>
          <p:cNvPr id="5" name="Rectangle 1"/>
          <p:cNvSpPr>
            <a:spLocks noChangeArrowheads="1"/>
          </p:cNvSpPr>
          <p:nvPr/>
        </p:nvSpPr>
        <p:spPr bwMode="auto">
          <a:xfrm>
            <a:off x="228600" y="4191000"/>
            <a:ext cx="8534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conclusions can best be drawn from the information in this chart?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Political parties usually agree on most issues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Federalists opposed most tariffs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Democratic-Republicans favored a strong national bank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Political Parties often have differing visions of the nation’s future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dnr.wi.gov/org/caer/ce/eek/critter/bird/images/falcona.gif"/>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3236" y="1390339"/>
            <a:ext cx="806006" cy="8060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encrypted-tbn1.gstatic.com/images?q=tbn:ANd9GcTKTT-3KajxeYxIoG_fSZzbOxccpt2vGpN1_BQ2KUu449iy-jB7"/>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77200" y="1279725"/>
            <a:ext cx="481013" cy="5929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encrypted-tbn1.gstatic.com/images?q=tbn:ANd9GcT8tqGKuaGAUHMXi5S2Mw2RV-Pd2f2P9iKEtsudlHgtmf2hmXm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7717"/>
                    </a14:imgEffect>
                  </a14:imgLayer>
                </a14:imgProps>
              </a:ext>
              <a:ext uri="{28A0092B-C50C-407E-A947-70E740481C1C}">
                <a14:useLocalDpi xmlns:a14="http://schemas.microsoft.com/office/drawing/2010/main" val="0"/>
              </a:ext>
            </a:extLst>
          </a:blip>
          <a:srcRect/>
          <a:stretch>
            <a:fillRect/>
          </a:stretch>
        </p:blipFill>
        <p:spPr bwMode="auto">
          <a:xfrm>
            <a:off x="4648200" y="3208050"/>
            <a:ext cx="649976" cy="68262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encrypted-tbn2.gstatic.com/images?q=tbn:ANd9GcQDeiQTfFhSVoKRijGYSH4zxxLpR1ISXiSAdivBLqKRAh5qClUC"/>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66983" y="3549362"/>
            <a:ext cx="592033" cy="77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5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9373911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4221376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4807640"/>
              </p:ext>
            </p:extLst>
          </p:nvPr>
        </p:nvGraphicFramePr>
        <p:xfrm>
          <a:off x="381000" y="1719263"/>
          <a:ext cx="8407400" cy="2699291"/>
        </p:xfrm>
        <a:graphic>
          <a:graphicData uri="http://schemas.openxmlformats.org/drawingml/2006/table">
            <a:tbl>
              <a:tblPr firstRow="1" bandRow="1">
                <a:tableStyleId>{5C22544A-7EE6-4342-B048-85BDC9FD1C3A}</a:tableStyleId>
              </a:tblPr>
              <a:tblGrid>
                <a:gridCol w="4203700"/>
                <a:gridCol w="4203700"/>
              </a:tblGrid>
              <a:tr h="947737">
                <a:tc>
                  <a:txBody>
                    <a:bodyPr/>
                    <a:lstStyle/>
                    <a:p>
                      <a:r>
                        <a:rPr lang="en-US" sz="2800" b="0" dirty="0" smtClean="0"/>
                        <a:t>Federalist Candidates</a:t>
                      </a:r>
                      <a:endParaRPr lang="en-US" sz="2800" b="0" dirty="0"/>
                    </a:p>
                  </a:txBody>
                  <a:tcPr/>
                </a:tc>
                <a:tc>
                  <a:txBody>
                    <a:bodyPr/>
                    <a:lstStyle/>
                    <a:p>
                      <a:r>
                        <a:rPr lang="en-US" sz="2800" b="0" dirty="0" smtClean="0"/>
                        <a:t>Democratic Republican</a:t>
                      </a:r>
                      <a:r>
                        <a:rPr lang="en-US" sz="2800" b="0" baseline="0" dirty="0" smtClean="0"/>
                        <a:t> Candidates</a:t>
                      </a:r>
                      <a:endParaRPr lang="en-US" sz="2800" b="0" dirty="0"/>
                    </a:p>
                  </a:txBody>
                  <a:tcPr/>
                </a:tc>
              </a:tr>
              <a:tr h="875777">
                <a:tc>
                  <a:txBody>
                    <a:bodyPr/>
                    <a:lstStyle/>
                    <a:p>
                      <a:r>
                        <a:rPr lang="en-US" sz="2800" dirty="0" smtClean="0"/>
                        <a:t>John Adams</a:t>
                      </a:r>
                      <a:endParaRPr lang="en-US" sz="2800" dirty="0"/>
                    </a:p>
                  </a:txBody>
                  <a:tcPr/>
                </a:tc>
                <a:tc>
                  <a:txBody>
                    <a:bodyPr/>
                    <a:lstStyle/>
                    <a:p>
                      <a:r>
                        <a:rPr lang="en-US" sz="2800" dirty="0" smtClean="0"/>
                        <a:t>Thomas Jefferson</a:t>
                      </a:r>
                      <a:endParaRPr lang="en-US" sz="2800" dirty="0"/>
                    </a:p>
                  </a:txBody>
                  <a:tcPr/>
                </a:tc>
              </a:tr>
              <a:tr h="875777">
                <a:tc>
                  <a:txBody>
                    <a:bodyPr/>
                    <a:lstStyle/>
                    <a:p>
                      <a:r>
                        <a:rPr lang="en-US" sz="2800" dirty="0" smtClean="0"/>
                        <a:t>Charles Pinckney</a:t>
                      </a:r>
                      <a:endParaRPr lang="en-US" sz="2800" dirty="0"/>
                    </a:p>
                  </a:txBody>
                  <a:tcPr/>
                </a:tc>
                <a:tc>
                  <a:txBody>
                    <a:bodyPr/>
                    <a:lstStyle/>
                    <a:p>
                      <a:r>
                        <a:rPr lang="en-US" sz="2800" dirty="0" smtClean="0"/>
                        <a:t>Aaron Burr</a:t>
                      </a:r>
                      <a:endParaRPr lang="en-US" sz="2800" dirty="0"/>
                    </a:p>
                  </a:txBody>
                  <a:tcPr/>
                </a:tc>
              </a:tr>
            </a:tbl>
          </a:graphicData>
        </a:graphic>
      </p:graphicFrame>
      <p:sp>
        <p:nvSpPr>
          <p:cNvPr id="3" name="Title 2"/>
          <p:cNvSpPr>
            <a:spLocks noGrp="1"/>
          </p:cNvSpPr>
          <p:nvPr>
            <p:ph type="title"/>
          </p:nvPr>
        </p:nvSpPr>
        <p:spPr/>
        <p:txBody>
          <a:bodyPr/>
          <a:lstStyle/>
          <a:p>
            <a:r>
              <a:rPr lang="en-US" dirty="0" smtClean="0"/>
              <a:t>Election of 1796</a:t>
            </a:r>
            <a:endParaRPr lang="en-US" dirty="0"/>
          </a:p>
        </p:txBody>
      </p:sp>
    </p:spTree>
    <p:extLst>
      <p:ext uri="{BB962C8B-B14F-4D97-AF65-F5344CB8AC3E}">
        <p14:creationId xmlns:p14="http://schemas.microsoft.com/office/powerpoint/2010/main" val="2004549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Washington’s Farewell Address</a:t>
            </a:r>
            <a:endParaRPr lang="en-US" dirty="0"/>
          </a:p>
        </p:txBody>
      </p:sp>
      <p:pic>
        <p:nvPicPr>
          <p:cNvPr id="4" name="Picture 3"/>
          <p:cNvPicPr>
            <a:picLocks noChangeAspect="1"/>
          </p:cNvPicPr>
          <p:nvPr/>
        </p:nvPicPr>
        <p:blipFill rotWithShape="1">
          <a:blip r:embed="rId2"/>
          <a:srcRect l="11792" t="25001" r="59789" b="25999"/>
          <a:stretch/>
        </p:blipFill>
        <p:spPr>
          <a:xfrm>
            <a:off x="228600" y="1524000"/>
            <a:ext cx="8770776" cy="4572000"/>
          </a:xfrm>
          <a:prstGeom prst="rect">
            <a:avLst/>
          </a:prstGeom>
        </p:spPr>
      </p:pic>
    </p:spTree>
    <p:extLst>
      <p:ext uri="{BB962C8B-B14F-4D97-AF65-F5344CB8AC3E}">
        <p14:creationId xmlns:p14="http://schemas.microsoft.com/office/powerpoint/2010/main" val="3995244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10241"/>
            <a:ext cx="8407893" cy="4407408"/>
          </a:xfrm>
        </p:spPr>
        <p:txBody>
          <a:bodyPr/>
          <a:lstStyle/>
          <a:p>
            <a:pPr marL="45720" indent="0">
              <a:buNone/>
            </a:pPr>
            <a:r>
              <a:rPr lang="en-US" sz="2800" dirty="0" smtClean="0"/>
              <a:t>Using your notes, textbook pages 262-264, and online resources</a:t>
            </a:r>
          </a:p>
          <a:p>
            <a:r>
              <a:rPr lang="en-US" sz="2800" dirty="0" smtClean="0"/>
              <a:t>Create one of the following to represent one of the lead candidates for president in the 1796 Election:</a:t>
            </a:r>
          </a:p>
          <a:p>
            <a:pPr lvl="1"/>
            <a:r>
              <a:rPr lang="en-US" sz="2600" dirty="0" smtClean="0"/>
              <a:t>Campaign Poster for one Candidate</a:t>
            </a:r>
          </a:p>
          <a:p>
            <a:pPr lvl="1"/>
            <a:r>
              <a:rPr lang="en-US" sz="2600" dirty="0" smtClean="0"/>
              <a:t>30 second campaign commercial</a:t>
            </a:r>
          </a:p>
          <a:p>
            <a:pPr lvl="1"/>
            <a:r>
              <a:rPr lang="en-US" sz="2600" dirty="0" smtClean="0"/>
              <a:t>30 second speech about why they would be a good Candidate</a:t>
            </a:r>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First Political Campaign</a:t>
            </a:r>
            <a:endParaRPr lang="en-US" dirty="0"/>
          </a:p>
        </p:txBody>
      </p:sp>
    </p:spTree>
    <p:extLst>
      <p:ext uri="{BB962C8B-B14F-4D97-AF65-F5344CB8AC3E}">
        <p14:creationId xmlns:p14="http://schemas.microsoft.com/office/powerpoint/2010/main" val="3053774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b="1" dirty="0" smtClean="0"/>
              <a:t>Precedent - an action taken for the first time, which is followed by others afterwards</a:t>
            </a:r>
          </a:p>
          <a:p>
            <a:r>
              <a:rPr lang="en-US" sz="3600" dirty="0" smtClean="0"/>
              <a:t>Domestic policy</a:t>
            </a:r>
          </a:p>
          <a:p>
            <a:r>
              <a:rPr lang="en-US" sz="3600" dirty="0" smtClean="0"/>
              <a:t>Foreign Policy</a:t>
            </a:r>
          </a:p>
          <a:p>
            <a:r>
              <a:rPr lang="en-US" sz="3600" dirty="0" smtClean="0"/>
              <a:t>Cabinet</a:t>
            </a:r>
          </a:p>
          <a:p>
            <a:endParaRPr lang="en-US" sz="3600" dirty="0"/>
          </a:p>
        </p:txBody>
      </p:sp>
      <p:sp>
        <p:nvSpPr>
          <p:cNvPr id="2" name="Title 1"/>
          <p:cNvSpPr>
            <a:spLocks noGrp="1"/>
          </p:cNvSpPr>
          <p:nvPr>
            <p:ph type="title"/>
          </p:nvPr>
        </p:nvSpPr>
        <p:spPr/>
        <p:txBody>
          <a:bodyPr/>
          <a:lstStyle/>
          <a:p>
            <a:r>
              <a:rPr lang="en-US" dirty="0" smtClean="0"/>
              <a:t>Terms</a:t>
            </a:r>
            <a:endParaRPr lang="en-US" dirty="0"/>
          </a:p>
        </p:txBody>
      </p:sp>
    </p:spTree>
    <p:extLst>
      <p:ext uri="{BB962C8B-B14F-4D97-AF65-F5344CB8AC3E}">
        <p14:creationId xmlns:p14="http://schemas.microsoft.com/office/powerpoint/2010/main" val="2425899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Warm-ups:</a:t>
            </a:r>
          </a:p>
          <a:p>
            <a:pPr lvl="1"/>
            <a:r>
              <a:rPr lang="en-US" sz="2800" dirty="0" smtClean="0"/>
              <a:t>50 suicides</a:t>
            </a:r>
          </a:p>
          <a:p>
            <a:pPr lvl="1"/>
            <a:r>
              <a:rPr lang="en-US" sz="2800" dirty="0" smtClean="0"/>
              <a:t>50 push-ups</a:t>
            </a:r>
          </a:p>
          <a:p>
            <a:pPr lvl="1"/>
            <a:r>
              <a:rPr lang="en-US" sz="2800" dirty="0" smtClean="0"/>
              <a:t>50 frog jumps</a:t>
            </a:r>
          </a:p>
          <a:p>
            <a:r>
              <a:rPr lang="en-US" sz="3200" dirty="0" smtClean="0"/>
              <a:t>Every practice</a:t>
            </a:r>
          </a:p>
          <a:p>
            <a:r>
              <a:rPr lang="en-US" sz="3200" dirty="0" smtClean="0"/>
              <a:t>After you leave, the team </a:t>
            </a:r>
          </a:p>
          <a:p>
            <a:pPr marL="0" indent="0">
              <a:buNone/>
            </a:pPr>
            <a:r>
              <a:rPr lang="en-US" sz="3200" dirty="0" smtClean="0"/>
              <a:t>Still does that warm up =</a:t>
            </a:r>
          </a:p>
          <a:p>
            <a:pPr marL="0" indent="0">
              <a:buNone/>
            </a:pPr>
            <a:r>
              <a:rPr lang="en-US" sz="3200" dirty="0" smtClean="0"/>
              <a:t>You’ve set a precedent</a:t>
            </a:r>
            <a:endParaRPr lang="en-US" sz="3200" dirty="0"/>
          </a:p>
        </p:txBody>
      </p:sp>
      <p:sp>
        <p:nvSpPr>
          <p:cNvPr id="2" name="Title 1"/>
          <p:cNvSpPr>
            <a:spLocks noGrp="1"/>
          </p:cNvSpPr>
          <p:nvPr>
            <p:ph type="title"/>
          </p:nvPr>
        </p:nvSpPr>
        <p:spPr/>
        <p:txBody>
          <a:bodyPr/>
          <a:lstStyle/>
          <a:p>
            <a:r>
              <a:rPr lang="en-US" dirty="0" smtClean="0"/>
              <a:t>Precedent</a:t>
            </a:r>
            <a:endParaRPr lang="en-US" dirty="0"/>
          </a:p>
        </p:txBody>
      </p:sp>
      <p:pic>
        <p:nvPicPr>
          <p:cNvPr id="4" name="Picture 2" descr="http://static6.depositphotos.com/1031343/538/v/950/depositphotos_5383432-Soccer-play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81" r="99512">
                        <a14:foregroundMark x1="62012" y1="17843" x2="62012" y2="17843"/>
                        <a14:foregroundMark x1="76172" y1="26701" x2="76172" y2="26701"/>
                        <a14:foregroundMark x1="69434" y1="30039" x2="69434" y2="30039"/>
                        <a14:foregroundMark x1="82422" y1="46470" x2="82422" y2="46470"/>
                        <a14:foregroundMark x1="79883" y1="49166" x2="79883" y2="49166"/>
                        <a14:foregroundMark x1="77930" y1="58023" x2="77930" y2="58023"/>
                        <a14:foregroundMark x1="58301" y1="68164" x2="58301" y2="68164"/>
                        <a14:foregroundMark x1="38477" y1="68549" x2="38477" y2="68549"/>
                        <a14:foregroundMark x1="41895" y1="62901" x2="41895" y2="62901"/>
                        <a14:foregroundMark x1="39941" y1="61746" x2="39941" y2="61746"/>
                      </a14:backgroundRemoval>
                    </a14:imgEffect>
                  </a14:imgLayer>
                </a14:imgProps>
              </a:ext>
              <a:ext uri="{28A0092B-C50C-407E-A947-70E740481C1C}">
                <a14:useLocalDpi xmlns:a14="http://schemas.microsoft.com/office/drawing/2010/main" val="0"/>
              </a:ext>
            </a:extLst>
          </a:blip>
          <a:srcRect l="30197" r="8559"/>
          <a:stretch/>
        </p:blipFill>
        <p:spPr bwMode="auto">
          <a:xfrm>
            <a:off x="5257800" y="1219200"/>
            <a:ext cx="3553691"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6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600" dirty="0" smtClean="0">
                <a:solidFill>
                  <a:schemeClr val="accent6"/>
                </a:solidFill>
              </a:rPr>
              <a:t>Precedent - an action taken for the first time, which is followed by others afterwards</a:t>
            </a:r>
          </a:p>
          <a:p>
            <a:r>
              <a:rPr lang="en-US" sz="3600" b="1" dirty="0" smtClean="0"/>
              <a:t>Domestic policy – refers to government policies dealing with conditions within the nation</a:t>
            </a:r>
          </a:p>
          <a:p>
            <a:r>
              <a:rPr lang="en-US" sz="3600" dirty="0" smtClean="0"/>
              <a:t>Foreign policy –</a:t>
            </a:r>
          </a:p>
          <a:p>
            <a:r>
              <a:rPr lang="en-US" sz="3600" dirty="0" smtClean="0"/>
              <a:t>Cabinets – </a:t>
            </a:r>
          </a:p>
          <a:p>
            <a:endParaRPr lang="en-US" sz="4000" dirty="0" smtClean="0"/>
          </a:p>
          <a:p>
            <a:endParaRPr lang="en-US" sz="3600" dirty="0"/>
          </a:p>
        </p:txBody>
      </p:sp>
      <p:sp>
        <p:nvSpPr>
          <p:cNvPr id="2" name="Title 1"/>
          <p:cNvSpPr>
            <a:spLocks noGrp="1"/>
          </p:cNvSpPr>
          <p:nvPr>
            <p:ph type="title"/>
          </p:nvPr>
        </p:nvSpPr>
        <p:spPr/>
        <p:txBody>
          <a:bodyPr/>
          <a:lstStyle/>
          <a:p>
            <a:r>
              <a:rPr lang="en-US" dirty="0" smtClean="0"/>
              <a:t>Terms</a:t>
            </a:r>
            <a:endParaRPr lang="en-US" dirty="0"/>
          </a:p>
        </p:txBody>
      </p:sp>
      <p:pic>
        <p:nvPicPr>
          <p:cNvPr id="21506" name="Picture 2" descr="https://encrypted-tbn0.gstatic.com/images?q=tbn:ANd9GcQDTwWJfu2eM5von957_1Gyo4f97w2Jxwd6iHsloh85YFqt5BGj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90600"/>
            <a:ext cx="3048000" cy="205740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391400" y="737755"/>
            <a:ext cx="609600" cy="76200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7" name="Straight Arrow Connector 6"/>
          <p:cNvCxnSpPr/>
          <p:nvPr/>
        </p:nvCxnSpPr>
        <p:spPr>
          <a:xfrm>
            <a:off x="6324600" y="1499755"/>
            <a:ext cx="1371600" cy="22860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9" name="Straight Arrow Connector 8"/>
          <p:cNvCxnSpPr/>
          <p:nvPr/>
        </p:nvCxnSpPr>
        <p:spPr>
          <a:xfrm flipH="1">
            <a:off x="8382000" y="1652155"/>
            <a:ext cx="1066800" cy="15240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flipV="1">
            <a:off x="8153400" y="2308514"/>
            <a:ext cx="457200" cy="1014845"/>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900391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Precedent - an action taken for the first time, which is followed by others afterwards</a:t>
            </a:r>
          </a:p>
          <a:p>
            <a:r>
              <a:rPr lang="en-US" sz="3200" dirty="0" smtClean="0"/>
              <a:t>Domestic policy – refers to government policies dealing with conditions within the nation</a:t>
            </a:r>
          </a:p>
          <a:p>
            <a:r>
              <a:rPr lang="en-US" sz="3200" b="1" dirty="0" smtClean="0"/>
              <a:t>Foreign policy – concerns or relations with other countries</a:t>
            </a:r>
          </a:p>
          <a:p>
            <a:r>
              <a:rPr lang="en-US" sz="3200" dirty="0" smtClean="0"/>
              <a:t>Cabinets – </a:t>
            </a:r>
          </a:p>
          <a:p>
            <a:endParaRPr lang="en-US" sz="3200" dirty="0"/>
          </a:p>
        </p:txBody>
      </p:sp>
      <p:sp>
        <p:nvSpPr>
          <p:cNvPr id="2" name="Title 1"/>
          <p:cNvSpPr>
            <a:spLocks noGrp="1"/>
          </p:cNvSpPr>
          <p:nvPr>
            <p:ph type="title"/>
          </p:nvPr>
        </p:nvSpPr>
        <p:spPr/>
        <p:txBody>
          <a:bodyPr/>
          <a:lstStyle/>
          <a:p>
            <a:r>
              <a:rPr lang="en-US" dirty="0" smtClean="0"/>
              <a:t>Terms</a:t>
            </a:r>
            <a:endParaRPr lang="en-US" dirty="0"/>
          </a:p>
        </p:txBody>
      </p:sp>
      <p:pic>
        <p:nvPicPr>
          <p:cNvPr id="4" name="Picture 2" descr="https://encrypted-tbn0.gstatic.com/images?q=tbn:ANd9GcQDTwWJfu2eM5von957_1Gyo4f97w2Jxwd6iHsloh85YFqt5BGj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27" y="1143000"/>
            <a:ext cx="3048000" cy="205740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955473" y="1705021"/>
            <a:ext cx="1371600" cy="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7" name="Straight Arrow Connector 6"/>
          <p:cNvCxnSpPr/>
          <p:nvPr/>
        </p:nvCxnSpPr>
        <p:spPr>
          <a:xfrm flipH="1">
            <a:off x="3816927" y="2171701"/>
            <a:ext cx="1371600" cy="0"/>
          </a:xfrm>
          <a:prstGeom prst="straightConnector1">
            <a:avLst/>
          </a:prstGeom>
          <a:ln w="76200">
            <a:solidFill>
              <a:srgbClr val="FFC000"/>
            </a:solidFill>
            <a:tailEnd type="arrow"/>
          </a:ln>
        </p:spPr>
        <p:style>
          <a:lnRef idx="2">
            <a:schemeClr val="accent3"/>
          </a:lnRef>
          <a:fillRef idx="0">
            <a:schemeClr val="accent3"/>
          </a:fillRef>
          <a:effectRef idx="1">
            <a:schemeClr val="accent3"/>
          </a:effectRef>
          <a:fontRef idx="minor">
            <a:schemeClr val="tx1"/>
          </a:fontRef>
        </p:style>
      </p:cxnSp>
      <p:pic>
        <p:nvPicPr>
          <p:cNvPr id="23554" name="Picture 2" descr="https://encrypted-tbn3.gstatic.com/images?q=tbn:ANd9GcRz_h77GsUW75gUdPtBD77BpsYX0c3uN5YmZFx-svOPesbA0nEN0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35" b="93296" l="4610" r="96454"/>
                    </a14:imgEffect>
                  </a14:imgLayer>
                </a14:imgProps>
              </a:ext>
              <a:ext uri="{28A0092B-C50C-407E-A947-70E740481C1C}">
                <a14:useLocalDpi xmlns:a14="http://schemas.microsoft.com/office/drawing/2010/main" val="0"/>
              </a:ext>
            </a:extLst>
          </a:blip>
          <a:srcRect/>
          <a:stretch>
            <a:fillRect/>
          </a:stretch>
        </p:blipFill>
        <p:spPr bwMode="auto">
          <a:xfrm>
            <a:off x="5658716" y="762000"/>
            <a:ext cx="268605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encrypted-tbn0.gstatic.com/images?q=tbn:ANd9GcRao1h9YdoylaeB5yv8C397N4n_Bm-WiN3UHb4HvksLFtOdqi7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353" y="946484"/>
            <a:ext cx="1981200" cy="245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8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Domestic or Foreign? </a:t>
            </a:r>
            <a:endParaRPr lang="en-US" dirty="0"/>
          </a:p>
        </p:txBody>
      </p:sp>
      <p:pic>
        <p:nvPicPr>
          <p:cNvPr id="24578" name="Picture 2" descr="https://encrypted-tbn1.gstatic.com/images?q=tbn:ANd9GcScpokGEve-bnbziPxE0BH3hM19Kofk2mez6xSxJ_YreRWQx9NV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17073"/>
            <a:ext cx="8077200" cy="525889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533400"/>
            <a:ext cx="2819400" cy="762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0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10969</TotalTime>
  <Words>1328</Words>
  <Application>Microsoft Office PowerPoint</Application>
  <PresentationFormat>On-screen Show (4:3)</PresentationFormat>
  <Paragraphs>235</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Franklin Gothic Medium</vt:lpstr>
      <vt:lpstr>Times New Roman</vt:lpstr>
      <vt:lpstr>Wingdings</vt:lpstr>
      <vt:lpstr>Wingdings 2</vt:lpstr>
      <vt:lpstr>Grid</vt:lpstr>
      <vt:lpstr>I. Brain Dump</vt:lpstr>
      <vt:lpstr>Guided Notes</vt:lpstr>
      <vt:lpstr>I. Leadership</vt:lpstr>
      <vt:lpstr>Guided Notes</vt:lpstr>
      <vt:lpstr>Terms</vt:lpstr>
      <vt:lpstr>Precedent</vt:lpstr>
      <vt:lpstr>Terms</vt:lpstr>
      <vt:lpstr>Terms</vt:lpstr>
      <vt:lpstr>Domestic or Foreign? </vt:lpstr>
      <vt:lpstr>Domestic or Foreign? </vt:lpstr>
      <vt:lpstr>Domestic or Foreign? </vt:lpstr>
      <vt:lpstr>Terms</vt:lpstr>
      <vt:lpstr>Guided Notes</vt:lpstr>
      <vt:lpstr>Washington’s Cabinet</vt:lpstr>
      <vt:lpstr>Guided Notes</vt:lpstr>
      <vt:lpstr>Hamilton: </vt:lpstr>
      <vt:lpstr>After the American Revolution</vt:lpstr>
      <vt:lpstr>Hamilton’s Financial Plan</vt:lpstr>
      <vt:lpstr>Tariff – a tax on imported foreign goods which protect American industries from foreign competition</vt:lpstr>
      <vt:lpstr>Hamilton’s Financial Plan</vt:lpstr>
      <vt:lpstr>Washington’s Cabinet</vt:lpstr>
      <vt:lpstr>Hamilton’s Financial Plan</vt:lpstr>
      <vt:lpstr>N.U.R.S.E</vt:lpstr>
      <vt:lpstr>Whiskey Rebellion (1794)</vt:lpstr>
      <vt:lpstr>Guided Notes</vt:lpstr>
      <vt:lpstr>French Revolution</vt:lpstr>
      <vt:lpstr>Use N.U.R.S.E to answer the questions </vt:lpstr>
      <vt:lpstr>Policy of Neutrality</vt:lpstr>
      <vt:lpstr>PowerPoint Presentation</vt:lpstr>
      <vt:lpstr>Farewell Address</vt:lpstr>
      <vt:lpstr>N.U.R.S.E</vt:lpstr>
      <vt:lpstr>Origins of U.S. Political Parties</vt:lpstr>
      <vt:lpstr>TERMS</vt:lpstr>
      <vt:lpstr>PowerPoint Presentation</vt:lpstr>
      <vt:lpstr>PowerPoint Presentation</vt:lpstr>
      <vt:lpstr>PowerPoint Presentation</vt:lpstr>
      <vt:lpstr>PowerPoint Presentation</vt:lpstr>
      <vt:lpstr>Rise of Political Parties</vt:lpstr>
      <vt:lpstr>Use the chart and your knowledge of social studies to answer the following question </vt:lpstr>
      <vt:lpstr>Election of 1796</vt:lpstr>
      <vt:lpstr>Washington’s Farewell Address</vt:lpstr>
      <vt:lpstr>First Political Campaign</vt:lpstr>
    </vt:vector>
  </TitlesOfParts>
  <Company>Uplift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Brain Dump</dc:title>
  <dc:creator>Erica Cyril</dc:creator>
  <cp:lastModifiedBy>Teacher</cp:lastModifiedBy>
  <cp:revision>36</cp:revision>
  <dcterms:created xsi:type="dcterms:W3CDTF">2013-02-05T09:34:36Z</dcterms:created>
  <dcterms:modified xsi:type="dcterms:W3CDTF">2016-02-05T20:04:22Z</dcterms:modified>
</cp:coreProperties>
</file>