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CE76A-9787-49B7-91A6-A14A8BFDB8B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37687-B1DB-44EE-AA19-3D1751F8C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E9594-0EF8-47DC-AEF9-4B68723FE2B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63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7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5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7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2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2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0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3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4ABEE-BDF6-4FEA-A2C7-CC04381ABC9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2DA4-EDE6-41FB-8AB6-10C743BB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0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0" name="Rectangle 66"/>
          <p:cNvSpPr>
            <a:spLocks noChangeArrowheads="1"/>
          </p:cNvSpPr>
          <p:nvPr/>
        </p:nvSpPr>
        <p:spPr bwMode="auto">
          <a:xfrm>
            <a:off x="3200400" y="2323010"/>
            <a:ext cx="5791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4400" b="1" dirty="0">
                <a:latin typeface="Times New Roman" pitchFamily="18" charset="0"/>
              </a:rPr>
              <a:t>L</a:t>
            </a:r>
            <a:r>
              <a:rPr lang="en-US" altLang="en-US" sz="3200" b="1" dirty="0">
                <a:latin typeface="Times New Roman" pitchFamily="18" charset="0"/>
              </a:rPr>
              <a:t>EARNING </a:t>
            </a:r>
            <a:r>
              <a:rPr lang="en-US" altLang="en-US" sz="4400" b="1" dirty="0">
                <a:latin typeface="Times New Roman" pitchFamily="18" charset="0"/>
              </a:rPr>
              <a:t>T</a:t>
            </a:r>
            <a:r>
              <a:rPr lang="en-US" altLang="en-US" sz="3200" b="1" dirty="0">
                <a:latin typeface="Times New Roman" pitchFamily="18" charset="0"/>
              </a:rPr>
              <a:t>ARGETS</a:t>
            </a:r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1905000" y="301625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Font typeface="Wingdings" pitchFamily="2" charset="2"/>
              <a:buChar char="Ø"/>
            </a:pPr>
            <a:r>
              <a:rPr lang="en-US" altLang="en-US" sz="2800" dirty="0">
                <a:latin typeface="Times New Roman" pitchFamily="18" charset="0"/>
              </a:rPr>
              <a:t>I can identify 6 of 8 features of the </a:t>
            </a:r>
            <a:r>
              <a:rPr lang="en-US" altLang="en-US" sz="2800" b="1" i="1" dirty="0">
                <a:latin typeface="Times New Roman" pitchFamily="18" charset="0"/>
              </a:rPr>
              <a:t>Articles of Confederation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22" name="Rectangle 70"/>
          <p:cNvSpPr>
            <a:spLocks noChangeArrowheads="1"/>
          </p:cNvSpPr>
          <p:nvPr/>
        </p:nvSpPr>
        <p:spPr bwMode="auto">
          <a:xfrm>
            <a:off x="1905000" y="393065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Font typeface="Wingdings" pitchFamily="2" charset="2"/>
              <a:buChar char="Ø"/>
            </a:pPr>
            <a:r>
              <a:rPr lang="en-US" altLang="en-US" sz="2800" dirty="0">
                <a:latin typeface="Times New Roman" pitchFamily="18" charset="0"/>
              </a:rPr>
              <a:t>I can describe 3 strengths and weaknesses of the </a:t>
            </a:r>
            <a:r>
              <a:rPr lang="en-US" altLang="en-US" sz="2800" b="1" i="1" dirty="0">
                <a:latin typeface="Times New Roman" pitchFamily="18" charset="0"/>
              </a:rPr>
              <a:t>Articles of Confederation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3200400" y="449760"/>
            <a:ext cx="5791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latin typeface="Times New Roman" pitchFamily="18" charset="0"/>
              </a:rPr>
              <a:t>E</a:t>
            </a:r>
            <a:r>
              <a:rPr lang="en-US" sz="3200" b="1" dirty="0">
                <a:latin typeface="Times New Roman" pitchFamily="18" charset="0"/>
              </a:rPr>
              <a:t>SSENTIAL </a:t>
            </a:r>
            <a:r>
              <a:rPr lang="en-US" sz="4400" b="1" dirty="0">
                <a:latin typeface="Times New Roman" pitchFamily="18" charset="0"/>
              </a:rPr>
              <a:t>Q</a:t>
            </a:r>
            <a:r>
              <a:rPr lang="en-US" sz="3200" b="1" dirty="0">
                <a:latin typeface="Times New Roman" pitchFamily="18" charset="0"/>
              </a:rPr>
              <a:t>UESTION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362200" y="1255694"/>
            <a:ext cx="7467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the first government of the United States look like?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 build="p" bldLvl="2" autoUpdateAnimBg="0"/>
      <p:bldP spid="11334" grpId="0" autoUpdateAnimBg="0"/>
      <p:bldP spid="22" grpId="0" autoUpdateAnimBg="0"/>
      <p:bldP spid="24" grpId="0" build="p" bldLvl="2" autoUpdateAnimBg="0"/>
      <p:bldP spid="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2590800" y="990600"/>
            <a:ext cx="2590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No Chief Executive or Ruler</a:t>
            </a:r>
          </a:p>
          <a:p>
            <a:pPr algn="ctr"/>
            <a:r>
              <a:rPr lang="en-US" altLang="en-US" b="1" dirty="0">
                <a:latin typeface="Poor Richard" pitchFamily="18" charset="0"/>
              </a:rPr>
              <a:t>(no leader of the  government like a king or president).</a:t>
            </a:r>
          </a:p>
        </p:txBody>
      </p:sp>
      <p:grpSp>
        <p:nvGrpSpPr>
          <p:cNvPr id="114716" name="Group 28"/>
          <p:cNvGrpSpPr>
            <a:grpSpLocks/>
          </p:cNvGrpSpPr>
          <p:nvPr/>
        </p:nvGrpSpPr>
        <p:grpSpPr bwMode="auto">
          <a:xfrm>
            <a:off x="1752600" y="304800"/>
            <a:ext cx="8686800" cy="6477000"/>
            <a:chOff x="144" y="192"/>
            <a:chExt cx="5472" cy="4080"/>
          </a:xfrm>
        </p:grpSpPr>
        <p:sp>
          <p:nvSpPr>
            <p:cNvPr id="114690" name="Rectangle 2"/>
            <p:cNvSpPr>
              <a:spLocks noChangeArrowheads="1"/>
            </p:cNvSpPr>
            <p:nvPr/>
          </p:nvSpPr>
          <p:spPr bwMode="auto">
            <a:xfrm>
              <a:off x="144" y="192"/>
              <a:ext cx="5472" cy="40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1" name="Line 3"/>
            <p:cNvSpPr>
              <a:spLocks noChangeShapeType="1"/>
            </p:cNvSpPr>
            <p:nvPr/>
          </p:nvSpPr>
          <p:spPr bwMode="auto">
            <a:xfrm>
              <a:off x="144" y="62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2" name="Text Box 4"/>
            <p:cNvSpPr txBox="1">
              <a:spLocks noChangeArrowheads="1"/>
            </p:cNvSpPr>
            <p:nvPr/>
          </p:nvSpPr>
          <p:spPr bwMode="auto">
            <a:xfrm>
              <a:off x="144" y="192"/>
              <a:ext cx="57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Placard</a:t>
              </a:r>
            </a:p>
          </p:txBody>
        </p:sp>
        <p:sp>
          <p:nvSpPr>
            <p:cNvPr id="114693" name="Text Box 5"/>
            <p:cNvSpPr txBox="1">
              <a:spLocks noChangeArrowheads="1"/>
            </p:cNvSpPr>
            <p:nvPr/>
          </p:nvSpPr>
          <p:spPr bwMode="auto">
            <a:xfrm>
              <a:off x="720" y="192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Feature</a:t>
              </a:r>
            </a:p>
          </p:txBody>
        </p:sp>
        <p:sp>
          <p:nvSpPr>
            <p:cNvPr id="114694" name="Text Box 6"/>
            <p:cNvSpPr txBox="1">
              <a:spLocks noChangeArrowheads="1"/>
            </p:cNvSpPr>
            <p:nvPr/>
          </p:nvSpPr>
          <p:spPr bwMode="auto">
            <a:xfrm>
              <a:off x="2256" y="192"/>
              <a:ext cx="182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Why This Was Included In the </a:t>
              </a:r>
              <a:r>
                <a:rPr lang="en-US" altLang="en-US" b="1" i="1" dirty="0">
                  <a:latin typeface="Poor Richard" pitchFamily="18" charset="0"/>
                </a:rPr>
                <a:t>Articles of Confederation</a:t>
              </a:r>
            </a:p>
          </p:txBody>
        </p:sp>
        <p:sp>
          <p:nvSpPr>
            <p:cNvPr id="114695" name="Text Box 7"/>
            <p:cNvSpPr txBox="1">
              <a:spLocks noChangeArrowheads="1"/>
            </p:cNvSpPr>
            <p:nvPr/>
          </p:nvSpPr>
          <p:spPr bwMode="auto">
            <a:xfrm>
              <a:off x="4080" y="19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Possible Problems with This Feature</a:t>
              </a:r>
            </a:p>
          </p:txBody>
        </p:sp>
        <p:sp>
          <p:nvSpPr>
            <p:cNvPr id="114696" name="Line 8"/>
            <p:cNvSpPr>
              <a:spLocks noChangeShapeType="1"/>
            </p:cNvSpPr>
            <p:nvPr/>
          </p:nvSpPr>
          <p:spPr bwMode="auto">
            <a:xfrm>
              <a:off x="144" y="153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7" name="Line 9"/>
            <p:cNvSpPr>
              <a:spLocks noChangeShapeType="1"/>
            </p:cNvSpPr>
            <p:nvPr/>
          </p:nvSpPr>
          <p:spPr bwMode="auto">
            <a:xfrm>
              <a:off x="144" y="244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>
              <a:off x="144" y="336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9" name="Text Box 11"/>
            <p:cNvSpPr txBox="1">
              <a:spLocks noChangeArrowheads="1"/>
            </p:cNvSpPr>
            <p:nvPr/>
          </p:nvSpPr>
          <p:spPr bwMode="auto">
            <a:xfrm>
              <a:off x="144" y="9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A</a:t>
              </a:r>
            </a:p>
          </p:txBody>
        </p:sp>
        <p:sp>
          <p:nvSpPr>
            <p:cNvPr id="114700" name="Text Box 12"/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B</a:t>
              </a:r>
            </a:p>
          </p:txBody>
        </p:sp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144" y="27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C</a:t>
              </a:r>
            </a:p>
          </p:txBody>
        </p:sp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144" y="3647"/>
              <a:ext cx="57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D</a:t>
              </a:r>
            </a:p>
          </p:txBody>
        </p:sp>
        <p:sp>
          <p:nvSpPr>
            <p:cNvPr id="114703" name="Line 15"/>
            <p:cNvSpPr>
              <a:spLocks noChangeShapeType="1"/>
            </p:cNvSpPr>
            <p:nvPr/>
          </p:nvSpPr>
          <p:spPr bwMode="auto">
            <a:xfrm>
              <a:off x="72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2256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>
              <a:off x="408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2256" y="3360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Fear of a central (federal) government with a strong army that might take away citizens’ rights.</a:t>
              </a:r>
            </a:p>
          </p:txBody>
        </p:sp>
        <p:sp>
          <p:nvSpPr>
            <p:cNvPr id="114711" name="Text Box 23"/>
            <p:cNvSpPr txBox="1">
              <a:spLocks noChangeArrowheads="1"/>
            </p:cNvSpPr>
            <p:nvPr/>
          </p:nvSpPr>
          <p:spPr bwMode="auto">
            <a:xfrm>
              <a:off x="2256" y="1536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Wanted to protect individual states’ power.</a:t>
              </a:r>
            </a:p>
            <a:p>
              <a:pPr algn="ctr"/>
              <a:r>
                <a:rPr lang="en-US" altLang="en-US" b="1" dirty="0">
                  <a:latin typeface="Poor Richard" pitchFamily="18" charset="0"/>
                </a:rPr>
                <a:t>Fear of a strong central (federal) government.</a:t>
              </a:r>
            </a:p>
          </p:txBody>
        </p:sp>
        <p:sp>
          <p:nvSpPr>
            <p:cNvPr id="114712" name="Text Box 24"/>
            <p:cNvSpPr txBox="1">
              <a:spLocks noChangeArrowheads="1"/>
            </p:cNvSpPr>
            <p:nvPr/>
          </p:nvSpPr>
          <p:spPr bwMode="auto">
            <a:xfrm>
              <a:off x="4080" y="624"/>
              <a:ext cx="1536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Lack of leadership from the central (federal) government.  No single leader for the government.</a:t>
              </a:r>
            </a:p>
          </p:txBody>
        </p:sp>
        <p:sp>
          <p:nvSpPr>
            <p:cNvPr id="114713" name="Text Box 25"/>
            <p:cNvSpPr txBox="1">
              <a:spLocks noChangeArrowheads="1"/>
            </p:cNvSpPr>
            <p:nvPr/>
          </p:nvSpPr>
          <p:spPr bwMode="auto">
            <a:xfrm>
              <a:off x="4080" y="2448"/>
              <a:ext cx="1536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States often chose not to pay taxes, and the federal (central) government didn’t have the funds to operate effectively.</a:t>
              </a:r>
            </a:p>
          </p:txBody>
        </p:sp>
      </p:grp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105400" y="990600"/>
            <a:ext cx="2895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Did not want to have another powerful executive like King George III.</a:t>
            </a: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8001000" y="2438400"/>
            <a:ext cx="2438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Difficult to get nine states to agree on a new law.</a:t>
            </a:r>
          </a:p>
          <a:p>
            <a:pPr algn="ctr"/>
            <a:r>
              <a:rPr lang="en-US" altLang="en-US" b="1" dirty="0">
                <a:latin typeface="Poor Richard" pitchFamily="18" charset="0"/>
              </a:rPr>
              <a:t>Central government unable to do very much.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5105400" y="3884614"/>
            <a:ext cx="289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Fear of being unfairly taxed by the central government, as they had been under British rule.</a:t>
            </a:r>
          </a:p>
        </p:txBody>
      </p:sp>
      <p:sp>
        <p:nvSpPr>
          <p:cNvPr id="114719" name="Text Box 31"/>
          <p:cNvSpPr txBox="1">
            <a:spLocks noChangeArrowheads="1"/>
          </p:cNvSpPr>
          <p:nvPr/>
        </p:nvSpPr>
        <p:spPr bwMode="auto">
          <a:xfrm>
            <a:off x="8001000" y="5334001"/>
            <a:ext cx="243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Left country vulnerable without a dependable military force.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2667000" y="24384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Laws needed approval by nine of the thirteen states instead of a simple majority of 7.</a:t>
            </a:r>
          </a:p>
          <a:p>
            <a:pPr algn="ctr"/>
            <a:endParaRPr lang="en-US" altLang="en-US" b="1" dirty="0">
              <a:latin typeface="Poor Richard" pitchFamily="18" charset="0"/>
            </a:endParaRPr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2667000" y="38862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Congress did not have the power to tax citizens.  It could only request tax money from states.</a:t>
            </a: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2667000" y="5334000"/>
            <a:ext cx="2438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Congress did not have the power to draft an army.  It could only request states to send men for military services.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494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9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39" name="Group 27"/>
          <p:cNvGrpSpPr>
            <a:grpSpLocks/>
          </p:cNvGrpSpPr>
          <p:nvPr/>
        </p:nvGrpSpPr>
        <p:grpSpPr bwMode="auto">
          <a:xfrm>
            <a:off x="1752600" y="304800"/>
            <a:ext cx="8686800" cy="6477000"/>
            <a:chOff x="144" y="192"/>
            <a:chExt cx="5472" cy="4080"/>
          </a:xfrm>
        </p:grpSpPr>
        <p:sp>
          <p:nvSpPr>
            <p:cNvPr id="115714" name="Rectangle 2"/>
            <p:cNvSpPr>
              <a:spLocks noChangeArrowheads="1"/>
            </p:cNvSpPr>
            <p:nvPr/>
          </p:nvSpPr>
          <p:spPr bwMode="auto">
            <a:xfrm>
              <a:off x="144" y="192"/>
              <a:ext cx="5472" cy="40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5" name="Line 3"/>
            <p:cNvSpPr>
              <a:spLocks noChangeShapeType="1"/>
            </p:cNvSpPr>
            <p:nvPr/>
          </p:nvSpPr>
          <p:spPr bwMode="auto">
            <a:xfrm>
              <a:off x="144" y="62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144" y="192"/>
              <a:ext cx="57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Placard</a:t>
              </a:r>
            </a:p>
          </p:txBody>
        </p:sp>
        <p:sp>
          <p:nvSpPr>
            <p:cNvPr id="115717" name="Text Box 5"/>
            <p:cNvSpPr txBox="1">
              <a:spLocks noChangeArrowheads="1"/>
            </p:cNvSpPr>
            <p:nvPr/>
          </p:nvSpPr>
          <p:spPr bwMode="auto">
            <a:xfrm>
              <a:off x="720" y="192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Feature</a:t>
              </a:r>
            </a:p>
          </p:txBody>
        </p:sp>
        <p:sp>
          <p:nvSpPr>
            <p:cNvPr id="115718" name="Text Box 6"/>
            <p:cNvSpPr txBox="1">
              <a:spLocks noChangeArrowheads="1"/>
            </p:cNvSpPr>
            <p:nvPr/>
          </p:nvSpPr>
          <p:spPr bwMode="auto">
            <a:xfrm>
              <a:off x="2256" y="192"/>
              <a:ext cx="182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Why This Was Included In the </a:t>
              </a:r>
              <a:r>
                <a:rPr lang="en-US" altLang="en-US" b="1" i="1" dirty="0">
                  <a:latin typeface="Poor Richard" pitchFamily="18" charset="0"/>
                </a:rPr>
                <a:t>Articles of Confederation</a:t>
              </a:r>
            </a:p>
          </p:txBody>
        </p:sp>
        <p:sp>
          <p:nvSpPr>
            <p:cNvPr id="115719" name="Text Box 7"/>
            <p:cNvSpPr txBox="1">
              <a:spLocks noChangeArrowheads="1"/>
            </p:cNvSpPr>
            <p:nvPr/>
          </p:nvSpPr>
          <p:spPr bwMode="auto">
            <a:xfrm>
              <a:off x="4080" y="19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Possible Problems with This Feature</a:t>
              </a:r>
            </a:p>
          </p:txBody>
        </p:sp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>
              <a:off x="144" y="153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>
              <a:off x="144" y="244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2" name="Line 10"/>
            <p:cNvSpPr>
              <a:spLocks noChangeShapeType="1"/>
            </p:cNvSpPr>
            <p:nvPr/>
          </p:nvSpPr>
          <p:spPr bwMode="auto">
            <a:xfrm>
              <a:off x="144" y="336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3" name="Text Box 11"/>
            <p:cNvSpPr txBox="1">
              <a:spLocks noChangeArrowheads="1"/>
            </p:cNvSpPr>
            <p:nvPr/>
          </p:nvSpPr>
          <p:spPr bwMode="auto">
            <a:xfrm>
              <a:off x="144" y="9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E</a:t>
              </a:r>
            </a:p>
          </p:txBody>
        </p:sp>
        <p:sp>
          <p:nvSpPr>
            <p:cNvPr id="115724" name="Text Box 12"/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F</a:t>
              </a:r>
            </a:p>
          </p:txBody>
        </p:sp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144" y="27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G</a:t>
              </a:r>
            </a:p>
          </p:txBody>
        </p:sp>
        <p:sp>
          <p:nvSpPr>
            <p:cNvPr id="115726" name="Text Box 14"/>
            <p:cNvSpPr txBox="1">
              <a:spLocks noChangeArrowheads="1"/>
            </p:cNvSpPr>
            <p:nvPr/>
          </p:nvSpPr>
          <p:spPr bwMode="auto">
            <a:xfrm>
              <a:off x="144" y="3647"/>
              <a:ext cx="57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H</a:t>
              </a:r>
            </a:p>
          </p:txBody>
        </p: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72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2256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>
              <a:off x="408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4" name="Text Box 22"/>
            <p:cNvSpPr txBox="1">
              <a:spLocks noChangeArrowheads="1"/>
            </p:cNvSpPr>
            <p:nvPr/>
          </p:nvSpPr>
          <p:spPr bwMode="auto">
            <a:xfrm>
              <a:off x="2256" y="624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Fear of a central (federal) government with a court system that might be unfair to the rights of states.</a:t>
              </a:r>
            </a:p>
          </p:txBody>
        </p:sp>
        <p:sp>
          <p:nvSpPr>
            <p:cNvPr id="115735" name="Text Box 23"/>
            <p:cNvSpPr txBox="1">
              <a:spLocks noChangeArrowheads="1"/>
            </p:cNvSpPr>
            <p:nvPr/>
          </p:nvSpPr>
          <p:spPr bwMode="auto">
            <a:xfrm>
              <a:off x="2256" y="2457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Fear of a strong central (federal) government that could force states to pay for things they didn’t want.</a:t>
              </a:r>
            </a:p>
          </p:txBody>
        </p:sp>
        <p:sp>
          <p:nvSpPr>
            <p:cNvPr id="115736" name="Text Box 24"/>
            <p:cNvSpPr txBox="1">
              <a:spLocks noChangeArrowheads="1"/>
            </p:cNvSpPr>
            <p:nvPr/>
          </p:nvSpPr>
          <p:spPr bwMode="auto">
            <a:xfrm>
              <a:off x="4080" y="1536"/>
              <a:ext cx="1536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Nearly impossible to make changes to Articles.  Any one state could stop an amendment that all the other states wanted.</a:t>
              </a:r>
            </a:p>
          </p:txBody>
        </p:sp>
        <p:sp>
          <p:nvSpPr>
            <p:cNvPr id="115737" name="Text Box 25"/>
            <p:cNvSpPr txBox="1">
              <a:spLocks noChangeArrowheads="1"/>
            </p:cNvSpPr>
            <p:nvPr/>
          </p:nvSpPr>
          <p:spPr bwMode="auto">
            <a:xfrm>
              <a:off x="4080" y="3360"/>
              <a:ext cx="153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Disputes among states often could not be resolved.  Created disunity among states.</a:t>
              </a:r>
            </a:p>
          </p:txBody>
        </p:sp>
      </p:grp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8001000" y="990600"/>
            <a:ext cx="2438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Disputes between states often could not be settled fairly.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2667000" y="99060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No national court system.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04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0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39" name="Group 27"/>
          <p:cNvGrpSpPr>
            <a:grpSpLocks/>
          </p:cNvGrpSpPr>
          <p:nvPr/>
        </p:nvGrpSpPr>
        <p:grpSpPr bwMode="auto">
          <a:xfrm>
            <a:off x="1752600" y="304800"/>
            <a:ext cx="8686800" cy="6477000"/>
            <a:chOff x="144" y="192"/>
            <a:chExt cx="5472" cy="4080"/>
          </a:xfrm>
        </p:grpSpPr>
        <p:sp>
          <p:nvSpPr>
            <p:cNvPr id="115714" name="Rectangle 2"/>
            <p:cNvSpPr>
              <a:spLocks noChangeArrowheads="1"/>
            </p:cNvSpPr>
            <p:nvPr/>
          </p:nvSpPr>
          <p:spPr bwMode="auto">
            <a:xfrm>
              <a:off x="144" y="192"/>
              <a:ext cx="5472" cy="40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5" name="Line 3"/>
            <p:cNvSpPr>
              <a:spLocks noChangeShapeType="1"/>
            </p:cNvSpPr>
            <p:nvPr/>
          </p:nvSpPr>
          <p:spPr bwMode="auto">
            <a:xfrm>
              <a:off x="144" y="62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144" y="192"/>
              <a:ext cx="57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Placard</a:t>
              </a:r>
            </a:p>
          </p:txBody>
        </p:sp>
        <p:sp>
          <p:nvSpPr>
            <p:cNvPr id="115717" name="Text Box 5"/>
            <p:cNvSpPr txBox="1">
              <a:spLocks noChangeArrowheads="1"/>
            </p:cNvSpPr>
            <p:nvPr/>
          </p:nvSpPr>
          <p:spPr bwMode="auto">
            <a:xfrm>
              <a:off x="720" y="192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Feature</a:t>
              </a:r>
            </a:p>
          </p:txBody>
        </p:sp>
        <p:sp>
          <p:nvSpPr>
            <p:cNvPr id="115718" name="Text Box 6"/>
            <p:cNvSpPr txBox="1">
              <a:spLocks noChangeArrowheads="1"/>
            </p:cNvSpPr>
            <p:nvPr/>
          </p:nvSpPr>
          <p:spPr bwMode="auto">
            <a:xfrm>
              <a:off x="2256" y="192"/>
              <a:ext cx="182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Why This Was Included In the </a:t>
              </a:r>
              <a:r>
                <a:rPr lang="en-US" altLang="en-US" b="1" i="1" dirty="0">
                  <a:latin typeface="Poor Richard" pitchFamily="18" charset="0"/>
                </a:rPr>
                <a:t>Articles of Confederation</a:t>
              </a:r>
            </a:p>
          </p:txBody>
        </p:sp>
        <p:sp>
          <p:nvSpPr>
            <p:cNvPr id="115719" name="Text Box 7"/>
            <p:cNvSpPr txBox="1">
              <a:spLocks noChangeArrowheads="1"/>
            </p:cNvSpPr>
            <p:nvPr/>
          </p:nvSpPr>
          <p:spPr bwMode="auto">
            <a:xfrm>
              <a:off x="4080" y="19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Possible Problems with This Feature</a:t>
              </a:r>
            </a:p>
          </p:txBody>
        </p:sp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>
              <a:off x="144" y="153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>
              <a:off x="144" y="244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2" name="Line 10"/>
            <p:cNvSpPr>
              <a:spLocks noChangeShapeType="1"/>
            </p:cNvSpPr>
            <p:nvPr/>
          </p:nvSpPr>
          <p:spPr bwMode="auto">
            <a:xfrm>
              <a:off x="144" y="336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3" name="Text Box 11"/>
            <p:cNvSpPr txBox="1">
              <a:spLocks noChangeArrowheads="1"/>
            </p:cNvSpPr>
            <p:nvPr/>
          </p:nvSpPr>
          <p:spPr bwMode="auto">
            <a:xfrm>
              <a:off x="144" y="9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E</a:t>
              </a:r>
            </a:p>
          </p:txBody>
        </p:sp>
        <p:sp>
          <p:nvSpPr>
            <p:cNvPr id="115724" name="Text Box 12"/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F</a:t>
              </a:r>
            </a:p>
          </p:txBody>
        </p:sp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144" y="27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G</a:t>
              </a:r>
            </a:p>
          </p:txBody>
        </p:sp>
        <p:sp>
          <p:nvSpPr>
            <p:cNvPr id="115726" name="Text Box 14"/>
            <p:cNvSpPr txBox="1">
              <a:spLocks noChangeArrowheads="1"/>
            </p:cNvSpPr>
            <p:nvPr/>
          </p:nvSpPr>
          <p:spPr bwMode="auto">
            <a:xfrm>
              <a:off x="144" y="3647"/>
              <a:ext cx="57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H</a:t>
              </a:r>
            </a:p>
          </p:txBody>
        </p: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72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2256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>
              <a:off x="408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4" name="Text Box 22"/>
            <p:cNvSpPr txBox="1">
              <a:spLocks noChangeArrowheads="1"/>
            </p:cNvSpPr>
            <p:nvPr/>
          </p:nvSpPr>
          <p:spPr bwMode="auto">
            <a:xfrm>
              <a:off x="2256" y="624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Fear of a central (federal) government with a court system that might be unfair to the rights of states.</a:t>
              </a:r>
            </a:p>
          </p:txBody>
        </p:sp>
        <p:sp>
          <p:nvSpPr>
            <p:cNvPr id="115735" name="Text Box 23"/>
            <p:cNvSpPr txBox="1">
              <a:spLocks noChangeArrowheads="1"/>
            </p:cNvSpPr>
            <p:nvPr/>
          </p:nvSpPr>
          <p:spPr bwMode="auto">
            <a:xfrm>
              <a:off x="2256" y="2457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Fear of a strong central (federal) government that could force states to pay for things they didn’t want.</a:t>
              </a:r>
            </a:p>
          </p:txBody>
        </p:sp>
        <p:sp>
          <p:nvSpPr>
            <p:cNvPr id="115736" name="Text Box 24"/>
            <p:cNvSpPr txBox="1">
              <a:spLocks noChangeArrowheads="1"/>
            </p:cNvSpPr>
            <p:nvPr/>
          </p:nvSpPr>
          <p:spPr bwMode="auto">
            <a:xfrm>
              <a:off x="4080" y="1536"/>
              <a:ext cx="1536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Nearly impossible to make changes to Articles.  Any one state could stop an amendment that all the other states wanted.</a:t>
              </a:r>
            </a:p>
          </p:txBody>
        </p:sp>
        <p:sp>
          <p:nvSpPr>
            <p:cNvPr id="115737" name="Text Box 25"/>
            <p:cNvSpPr txBox="1">
              <a:spLocks noChangeArrowheads="1"/>
            </p:cNvSpPr>
            <p:nvPr/>
          </p:nvSpPr>
          <p:spPr bwMode="auto">
            <a:xfrm>
              <a:off x="4080" y="3360"/>
              <a:ext cx="153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Disputes among states often could not be resolved.  Created disunity among states.</a:t>
              </a:r>
            </a:p>
          </p:txBody>
        </p:sp>
      </p:grp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8001000" y="990600"/>
            <a:ext cx="2438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Disputes between states often could not be settled fairly.</a:t>
            </a: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5105400" y="2438401"/>
            <a:ext cx="289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Wanted to make sure the states had a strong say in the shaping of the government.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2667000" y="99060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No national court system.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2667000" y="24384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Any amendments (changes) to the Articles must be approved by all 13 states.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3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1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39" name="Group 27"/>
          <p:cNvGrpSpPr>
            <a:grpSpLocks/>
          </p:cNvGrpSpPr>
          <p:nvPr/>
        </p:nvGrpSpPr>
        <p:grpSpPr bwMode="auto">
          <a:xfrm>
            <a:off x="1752600" y="304800"/>
            <a:ext cx="8686800" cy="6477000"/>
            <a:chOff x="144" y="192"/>
            <a:chExt cx="5472" cy="4080"/>
          </a:xfrm>
        </p:grpSpPr>
        <p:sp>
          <p:nvSpPr>
            <p:cNvPr id="115714" name="Rectangle 2"/>
            <p:cNvSpPr>
              <a:spLocks noChangeArrowheads="1"/>
            </p:cNvSpPr>
            <p:nvPr/>
          </p:nvSpPr>
          <p:spPr bwMode="auto">
            <a:xfrm>
              <a:off x="144" y="192"/>
              <a:ext cx="5472" cy="40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5" name="Line 3"/>
            <p:cNvSpPr>
              <a:spLocks noChangeShapeType="1"/>
            </p:cNvSpPr>
            <p:nvPr/>
          </p:nvSpPr>
          <p:spPr bwMode="auto">
            <a:xfrm>
              <a:off x="144" y="62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144" y="192"/>
              <a:ext cx="57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Placard</a:t>
              </a:r>
            </a:p>
          </p:txBody>
        </p:sp>
        <p:sp>
          <p:nvSpPr>
            <p:cNvPr id="115717" name="Text Box 5"/>
            <p:cNvSpPr txBox="1">
              <a:spLocks noChangeArrowheads="1"/>
            </p:cNvSpPr>
            <p:nvPr/>
          </p:nvSpPr>
          <p:spPr bwMode="auto">
            <a:xfrm>
              <a:off x="720" y="192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Feature</a:t>
              </a:r>
            </a:p>
          </p:txBody>
        </p:sp>
        <p:sp>
          <p:nvSpPr>
            <p:cNvPr id="115718" name="Text Box 6"/>
            <p:cNvSpPr txBox="1">
              <a:spLocks noChangeArrowheads="1"/>
            </p:cNvSpPr>
            <p:nvPr/>
          </p:nvSpPr>
          <p:spPr bwMode="auto">
            <a:xfrm>
              <a:off x="2256" y="192"/>
              <a:ext cx="182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Why This Was Included In the </a:t>
              </a:r>
              <a:r>
                <a:rPr lang="en-US" altLang="en-US" b="1" i="1" dirty="0">
                  <a:latin typeface="Poor Richard" pitchFamily="18" charset="0"/>
                </a:rPr>
                <a:t>Articles of Confederation</a:t>
              </a:r>
            </a:p>
          </p:txBody>
        </p:sp>
        <p:sp>
          <p:nvSpPr>
            <p:cNvPr id="115719" name="Text Box 7"/>
            <p:cNvSpPr txBox="1">
              <a:spLocks noChangeArrowheads="1"/>
            </p:cNvSpPr>
            <p:nvPr/>
          </p:nvSpPr>
          <p:spPr bwMode="auto">
            <a:xfrm>
              <a:off x="4080" y="19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Possible Problems with This Feature</a:t>
              </a:r>
            </a:p>
          </p:txBody>
        </p:sp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>
              <a:off x="144" y="153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>
              <a:off x="144" y="244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2" name="Line 10"/>
            <p:cNvSpPr>
              <a:spLocks noChangeShapeType="1"/>
            </p:cNvSpPr>
            <p:nvPr/>
          </p:nvSpPr>
          <p:spPr bwMode="auto">
            <a:xfrm>
              <a:off x="144" y="336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3" name="Text Box 11"/>
            <p:cNvSpPr txBox="1">
              <a:spLocks noChangeArrowheads="1"/>
            </p:cNvSpPr>
            <p:nvPr/>
          </p:nvSpPr>
          <p:spPr bwMode="auto">
            <a:xfrm>
              <a:off x="144" y="9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E</a:t>
              </a:r>
            </a:p>
          </p:txBody>
        </p:sp>
        <p:sp>
          <p:nvSpPr>
            <p:cNvPr id="115724" name="Text Box 12"/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F</a:t>
              </a:r>
            </a:p>
          </p:txBody>
        </p:sp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144" y="27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G</a:t>
              </a:r>
            </a:p>
          </p:txBody>
        </p:sp>
        <p:sp>
          <p:nvSpPr>
            <p:cNvPr id="115726" name="Text Box 14"/>
            <p:cNvSpPr txBox="1">
              <a:spLocks noChangeArrowheads="1"/>
            </p:cNvSpPr>
            <p:nvPr/>
          </p:nvSpPr>
          <p:spPr bwMode="auto">
            <a:xfrm>
              <a:off x="144" y="3647"/>
              <a:ext cx="57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H</a:t>
              </a:r>
            </a:p>
          </p:txBody>
        </p: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72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2256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>
              <a:off x="408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4" name="Text Box 22"/>
            <p:cNvSpPr txBox="1">
              <a:spLocks noChangeArrowheads="1"/>
            </p:cNvSpPr>
            <p:nvPr/>
          </p:nvSpPr>
          <p:spPr bwMode="auto">
            <a:xfrm>
              <a:off x="2256" y="624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Fear of a central (federal) government with a court system that might be unfair to the rights of states.</a:t>
              </a:r>
            </a:p>
          </p:txBody>
        </p:sp>
        <p:sp>
          <p:nvSpPr>
            <p:cNvPr id="115735" name="Text Box 23"/>
            <p:cNvSpPr txBox="1">
              <a:spLocks noChangeArrowheads="1"/>
            </p:cNvSpPr>
            <p:nvPr/>
          </p:nvSpPr>
          <p:spPr bwMode="auto">
            <a:xfrm>
              <a:off x="2256" y="2457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Fear of a strong central (federal) government that could force states to pay for things they didn’t want.</a:t>
              </a:r>
            </a:p>
          </p:txBody>
        </p:sp>
        <p:sp>
          <p:nvSpPr>
            <p:cNvPr id="115736" name="Text Box 24"/>
            <p:cNvSpPr txBox="1">
              <a:spLocks noChangeArrowheads="1"/>
            </p:cNvSpPr>
            <p:nvPr/>
          </p:nvSpPr>
          <p:spPr bwMode="auto">
            <a:xfrm>
              <a:off x="4080" y="1536"/>
              <a:ext cx="1536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Nearly impossible to make changes to Articles.  Any one state could stop an amendment that all the other states wanted.</a:t>
              </a:r>
            </a:p>
          </p:txBody>
        </p:sp>
        <p:sp>
          <p:nvSpPr>
            <p:cNvPr id="115737" name="Text Box 25"/>
            <p:cNvSpPr txBox="1">
              <a:spLocks noChangeArrowheads="1"/>
            </p:cNvSpPr>
            <p:nvPr/>
          </p:nvSpPr>
          <p:spPr bwMode="auto">
            <a:xfrm>
              <a:off x="4080" y="3360"/>
              <a:ext cx="153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Disputes among states often could not be resolved.  Created disunity among states.</a:t>
              </a:r>
            </a:p>
          </p:txBody>
        </p:sp>
      </p:grp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8001000" y="990600"/>
            <a:ext cx="2438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Disputes between states often could not be settled fairly.</a:t>
            </a: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5105400" y="2438401"/>
            <a:ext cx="289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Wanted to make sure the states had a strong say in the shaping of the government.</a:t>
            </a:r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>
            <a:off x="8001000" y="3886201"/>
            <a:ext cx="2438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Federal government often didn’t have the funds necessary to operate effectively.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2667000" y="99060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No national court system.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2667000" y="24384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Any amendments (changes) to the Articles must be approved by all 13 states.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667000" y="38862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Congress did not have the power to collect state debts owed to the federal (central) government.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62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2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39" name="Group 27"/>
          <p:cNvGrpSpPr>
            <a:grpSpLocks/>
          </p:cNvGrpSpPr>
          <p:nvPr/>
        </p:nvGrpSpPr>
        <p:grpSpPr bwMode="auto">
          <a:xfrm>
            <a:off x="1752600" y="304800"/>
            <a:ext cx="8686800" cy="6477000"/>
            <a:chOff x="144" y="192"/>
            <a:chExt cx="5472" cy="4080"/>
          </a:xfrm>
        </p:grpSpPr>
        <p:sp>
          <p:nvSpPr>
            <p:cNvPr id="115714" name="Rectangle 2"/>
            <p:cNvSpPr>
              <a:spLocks noChangeArrowheads="1"/>
            </p:cNvSpPr>
            <p:nvPr/>
          </p:nvSpPr>
          <p:spPr bwMode="auto">
            <a:xfrm>
              <a:off x="144" y="192"/>
              <a:ext cx="5472" cy="40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5" name="Line 3"/>
            <p:cNvSpPr>
              <a:spLocks noChangeShapeType="1"/>
            </p:cNvSpPr>
            <p:nvPr/>
          </p:nvSpPr>
          <p:spPr bwMode="auto">
            <a:xfrm>
              <a:off x="144" y="62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144" y="192"/>
              <a:ext cx="57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Placard</a:t>
              </a:r>
            </a:p>
          </p:txBody>
        </p:sp>
        <p:sp>
          <p:nvSpPr>
            <p:cNvPr id="115717" name="Text Box 5"/>
            <p:cNvSpPr txBox="1">
              <a:spLocks noChangeArrowheads="1"/>
            </p:cNvSpPr>
            <p:nvPr/>
          </p:nvSpPr>
          <p:spPr bwMode="auto">
            <a:xfrm>
              <a:off x="720" y="192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Feature</a:t>
              </a:r>
            </a:p>
          </p:txBody>
        </p:sp>
        <p:sp>
          <p:nvSpPr>
            <p:cNvPr id="115718" name="Text Box 6"/>
            <p:cNvSpPr txBox="1">
              <a:spLocks noChangeArrowheads="1"/>
            </p:cNvSpPr>
            <p:nvPr/>
          </p:nvSpPr>
          <p:spPr bwMode="auto">
            <a:xfrm>
              <a:off x="2256" y="192"/>
              <a:ext cx="182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Why This Was Included In the </a:t>
              </a:r>
              <a:r>
                <a:rPr lang="en-US" altLang="en-US" b="1" i="1" dirty="0">
                  <a:latin typeface="Poor Richard" pitchFamily="18" charset="0"/>
                </a:rPr>
                <a:t>Articles of Confederation</a:t>
              </a:r>
            </a:p>
          </p:txBody>
        </p:sp>
        <p:sp>
          <p:nvSpPr>
            <p:cNvPr id="115719" name="Text Box 7"/>
            <p:cNvSpPr txBox="1">
              <a:spLocks noChangeArrowheads="1"/>
            </p:cNvSpPr>
            <p:nvPr/>
          </p:nvSpPr>
          <p:spPr bwMode="auto">
            <a:xfrm>
              <a:off x="4080" y="19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Possible Problems with This Feature</a:t>
              </a:r>
            </a:p>
          </p:txBody>
        </p:sp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>
              <a:off x="144" y="153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>
              <a:off x="144" y="244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2" name="Line 10"/>
            <p:cNvSpPr>
              <a:spLocks noChangeShapeType="1"/>
            </p:cNvSpPr>
            <p:nvPr/>
          </p:nvSpPr>
          <p:spPr bwMode="auto">
            <a:xfrm>
              <a:off x="144" y="336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3" name="Text Box 11"/>
            <p:cNvSpPr txBox="1">
              <a:spLocks noChangeArrowheads="1"/>
            </p:cNvSpPr>
            <p:nvPr/>
          </p:nvSpPr>
          <p:spPr bwMode="auto">
            <a:xfrm>
              <a:off x="144" y="9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E</a:t>
              </a:r>
            </a:p>
          </p:txBody>
        </p:sp>
        <p:sp>
          <p:nvSpPr>
            <p:cNvPr id="115724" name="Text Box 12"/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F</a:t>
              </a:r>
            </a:p>
          </p:txBody>
        </p:sp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144" y="27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G</a:t>
              </a:r>
            </a:p>
          </p:txBody>
        </p:sp>
        <p:sp>
          <p:nvSpPr>
            <p:cNvPr id="115726" name="Text Box 14"/>
            <p:cNvSpPr txBox="1">
              <a:spLocks noChangeArrowheads="1"/>
            </p:cNvSpPr>
            <p:nvPr/>
          </p:nvSpPr>
          <p:spPr bwMode="auto">
            <a:xfrm>
              <a:off x="144" y="3647"/>
              <a:ext cx="57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H</a:t>
              </a:r>
            </a:p>
          </p:txBody>
        </p: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72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2256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>
              <a:off x="408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4" name="Text Box 22"/>
            <p:cNvSpPr txBox="1">
              <a:spLocks noChangeArrowheads="1"/>
            </p:cNvSpPr>
            <p:nvPr/>
          </p:nvSpPr>
          <p:spPr bwMode="auto">
            <a:xfrm>
              <a:off x="2256" y="624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Fear of a central (federal) government with a court system that might be unfair to the rights of states.</a:t>
              </a:r>
            </a:p>
          </p:txBody>
        </p:sp>
        <p:sp>
          <p:nvSpPr>
            <p:cNvPr id="115735" name="Text Box 23"/>
            <p:cNvSpPr txBox="1">
              <a:spLocks noChangeArrowheads="1"/>
            </p:cNvSpPr>
            <p:nvPr/>
          </p:nvSpPr>
          <p:spPr bwMode="auto">
            <a:xfrm>
              <a:off x="2256" y="2457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Fear of a strong central (federal) government that could force states to pay for things they didn’t want.</a:t>
              </a:r>
            </a:p>
          </p:txBody>
        </p:sp>
        <p:sp>
          <p:nvSpPr>
            <p:cNvPr id="115736" name="Text Box 24"/>
            <p:cNvSpPr txBox="1">
              <a:spLocks noChangeArrowheads="1"/>
            </p:cNvSpPr>
            <p:nvPr/>
          </p:nvSpPr>
          <p:spPr bwMode="auto">
            <a:xfrm>
              <a:off x="4080" y="1536"/>
              <a:ext cx="1536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Nearly impossible to make changes to Articles.  Any one state could stop an amendment that all the other states wanted.</a:t>
              </a:r>
            </a:p>
          </p:txBody>
        </p:sp>
        <p:sp>
          <p:nvSpPr>
            <p:cNvPr id="115737" name="Text Box 25"/>
            <p:cNvSpPr txBox="1">
              <a:spLocks noChangeArrowheads="1"/>
            </p:cNvSpPr>
            <p:nvPr/>
          </p:nvSpPr>
          <p:spPr bwMode="auto">
            <a:xfrm>
              <a:off x="4080" y="3360"/>
              <a:ext cx="153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Disputes among states often could not be resolved.  Created disunity among states.</a:t>
              </a:r>
            </a:p>
          </p:txBody>
        </p:sp>
      </p:grp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8001000" y="990600"/>
            <a:ext cx="2438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Disputes between states often could not be settled fairly.</a:t>
            </a: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5105400" y="2438401"/>
            <a:ext cx="289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Wanted to make sure the states had a strong say in the shaping of the government.</a:t>
            </a:r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>
            <a:off x="8001000" y="3886201"/>
            <a:ext cx="2438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Federal government often didn’t have the funds necessary to operate effectively.</a:t>
            </a:r>
          </a:p>
        </p:txBody>
      </p:sp>
      <p:sp>
        <p:nvSpPr>
          <p:cNvPr id="115743" name="Text Box 31"/>
          <p:cNvSpPr txBox="1">
            <a:spLocks noChangeArrowheads="1"/>
          </p:cNvSpPr>
          <p:nvPr/>
        </p:nvSpPr>
        <p:spPr bwMode="auto">
          <a:xfrm>
            <a:off x="5105400" y="5334001"/>
            <a:ext cx="2895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Wanted states to have the ultimate authority in resolving disputes.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2667000" y="99060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No national court system.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2667000" y="24384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Any amendments (changes) to the Articles must be approved by all 13 states.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667000" y="38862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Congress did not have the power to collect state debts owed to the federal (central) government.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2667000" y="5334001"/>
            <a:ext cx="2438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Congress did not have the power to settle disputes among states.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99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3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grpSp>
        <p:nvGrpSpPr>
          <p:cNvPr id="10298" name="Group 58"/>
          <p:cNvGrpSpPr>
            <a:grpSpLocks/>
          </p:cNvGrpSpPr>
          <p:nvPr/>
        </p:nvGrpSpPr>
        <p:grpSpPr bwMode="auto">
          <a:xfrm>
            <a:off x="3886200" y="2590800"/>
            <a:ext cx="4572000" cy="3886200"/>
            <a:chOff x="2736" y="1824"/>
            <a:chExt cx="2880" cy="2496"/>
          </a:xfrm>
        </p:grpSpPr>
        <p:sp>
          <p:nvSpPr>
            <p:cNvPr id="10299" name="Line 59"/>
            <p:cNvSpPr>
              <a:spLocks noChangeShapeType="1"/>
            </p:cNvSpPr>
            <p:nvPr/>
          </p:nvSpPr>
          <p:spPr bwMode="auto">
            <a:xfrm>
              <a:off x="2736" y="2160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Line 60"/>
            <p:cNvSpPr>
              <a:spLocks noChangeShapeType="1"/>
            </p:cNvSpPr>
            <p:nvPr/>
          </p:nvSpPr>
          <p:spPr bwMode="auto">
            <a:xfrm>
              <a:off x="4128" y="1824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2832" y="1872"/>
              <a:ext cx="1248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altLang="en-US" sz="2400">
                  <a:latin typeface="Times New Roman" pitchFamily="18" charset="0"/>
                </a:rPr>
                <a:t> </a:t>
              </a:r>
              <a:r>
                <a:rPr lang="en-US" altLang="en-US" sz="2400" b="1">
                  <a:latin typeface="Times New Roman" pitchFamily="18" charset="0"/>
                </a:rPr>
                <a:t>Strengths</a:t>
              </a:r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4272" y="1872"/>
              <a:ext cx="1248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altLang="en-US" sz="2400">
                  <a:latin typeface="Times New Roman" pitchFamily="18" charset="0"/>
                </a:rPr>
                <a:t> </a:t>
              </a:r>
              <a:r>
                <a:rPr lang="en-US" altLang="en-US" sz="2400" b="1">
                  <a:latin typeface="Times New Roman" pitchFamily="18" charset="0"/>
                </a:rPr>
                <a:t>Weaknesses</a:t>
              </a:r>
            </a:p>
          </p:txBody>
        </p:sp>
      </p:grp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2590800" y="381000"/>
            <a:ext cx="693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 dirty="0">
                <a:latin typeface="Times New Roman" pitchFamily="18" charset="0"/>
              </a:rPr>
              <a:t>Strengths and Weaknesses of the </a:t>
            </a:r>
            <a:r>
              <a:rPr lang="en-US" altLang="en-US" sz="3200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3276600" y="449760"/>
            <a:ext cx="5486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b="1" dirty="0">
                <a:latin typeface="Times New Roman" pitchFamily="18" charset="0"/>
              </a:rPr>
              <a:t>C</a:t>
            </a:r>
            <a:r>
              <a:rPr lang="en-US" altLang="en-US" sz="3200" b="1" dirty="0">
                <a:latin typeface="Times New Roman" pitchFamily="18" charset="0"/>
              </a:rPr>
              <a:t>LASS </a:t>
            </a:r>
            <a:r>
              <a:rPr lang="en-US" altLang="en-US" sz="4400" b="1" dirty="0">
                <a:latin typeface="Times New Roman" pitchFamily="18" charset="0"/>
              </a:rPr>
              <a:t>N</a:t>
            </a:r>
            <a:r>
              <a:rPr lang="en-US" altLang="en-US" sz="3200" b="1" dirty="0">
                <a:latin typeface="Times New Roman" pitchFamily="18" charset="0"/>
              </a:rPr>
              <a:t>OTES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1752600" y="15240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dirty="0">
                <a:latin typeface="Times New Roman" pitchFamily="18" charset="0"/>
              </a:rPr>
              <a:t>Complete a T-Chart on the strengths and weaknesses of </a:t>
            </a:r>
          </a:p>
          <a:p>
            <a:pPr algn="ctr" eaLnBrk="0" hangingPunct="0"/>
            <a:r>
              <a:rPr lang="en-US" altLang="en-US" sz="2800" dirty="0">
                <a:latin typeface="Times New Roman" pitchFamily="18" charset="0"/>
              </a:rPr>
              <a:t>the </a:t>
            </a:r>
            <a:r>
              <a:rPr lang="en-US" altLang="en-US" sz="2800" b="1" i="1" dirty="0">
                <a:latin typeface="Times New Roman" pitchFamily="18" charset="0"/>
              </a:rPr>
              <a:t>Articles of Confederation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grpSp>
        <p:nvGrpSpPr>
          <p:cNvPr id="10320" name="Group 80"/>
          <p:cNvGrpSpPr>
            <a:grpSpLocks/>
          </p:cNvGrpSpPr>
          <p:nvPr/>
        </p:nvGrpSpPr>
        <p:grpSpPr bwMode="auto">
          <a:xfrm>
            <a:off x="4343400" y="3170238"/>
            <a:ext cx="3810000" cy="1477962"/>
            <a:chOff x="3072" y="2189"/>
            <a:chExt cx="2400" cy="931"/>
          </a:xfrm>
        </p:grpSpPr>
        <p:pic>
          <p:nvPicPr>
            <p:cNvPr id="10318" name="Picture 78" descr="MCj0078746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189"/>
              <a:ext cx="960" cy="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9" name="Picture 79" descr="MCj0078752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2247"/>
              <a:ext cx="912" cy="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23" name="Group 83"/>
          <p:cNvGrpSpPr>
            <a:grpSpLocks/>
          </p:cNvGrpSpPr>
          <p:nvPr/>
        </p:nvGrpSpPr>
        <p:grpSpPr bwMode="auto">
          <a:xfrm>
            <a:off x="1676400" y="304801"/>
            <a:ext cx="1385888" cy="1058863"/>
            <a:chOff x="240" y="192"/>
            <a:chExt cx="873" cy="667"/>
          </a:xfrm>
        </p:grpSpPr>
        <p:grpSp>
          <p:nvGrpSpPr>
            <p:cNvPr id="10324" name="Group 84"/>
            <p:cNvGrpSpPr>
              <a:grpSpLocks/>
            </p:cNvGrpSpPr>
            <p:nvPr/>
          </p:nvGrpSpPr>
          <p:grpSpPr bwMode="auto">
            <a:xfrm>
              <a:off x="240" y="269"/>
              <a:ext cx="816" cy="528"/>
              <a:chOff x="432" y="1152"/>
              <a:chExt cx="816" cy="528"/>
            </a:xfrm>
          </p:grpSpPr>
          <p:sp>
            <p:nvSpPr>
              <p:cNvPr id="10325" name="Rectangle 85"/>
              <p:cNvSpPr>
                <a:spLocks noChangeArrowheads="1"/>
              </p:cNvSpPr>
              <p:nvPr/>
            </p:nvSpPr>
            <p:spPr bwMode="auto">
              <a:xfrm>
                <a:off x="432" y="1152"/>
                <a:ext cx="384" cy="5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Rectangle 8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384" cy="5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Oval 87"/>
              <p:cNvSpPr>
                <a:spLocks noChangeArrowheads="1"/>
              </p:cNvSpPr>
              <p:nvPr/>
            </p:nvSpPr>
            <p:spPr bwMode="auto">
              <a:xfrm>
                <a:off x="720" y="1200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Oval 88"/>
              <p:cNvSpPr>
                <a:spLocks noChangeArrowheads="1"/>
              </p:cNvSpPr>
              <p:nvPr/>
            </p:nvSpPr>
            <p:spPr bwMode="auto">
              <a:xfrm>
                <a:off x="720" y="1392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Oval 89"/>
              <p:cNvSpPr>
                <a:spLocks noChangeArrowheads="1"/>
              </p:cNvSpPr>
              <p:nvPr/>
            </p:nvSpPr>
            <p:spPr bwMode="auto">
              <a:xfrm>
                <a:off x="720" y="158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0" name="Oval 90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Oval 91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2" name="Oval 92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3" name="Rectangle 93"/>
            <p:cNvSpPr>
              <a:spLocks noChangeArrowheads="1"/>
            </p:cNvSpPr>
            <p:nvPr/>
          </p:nvSpPr>
          <p:spPr bwMode="auto">
            <a:xfrm>
              <a:off x="827" y="529"/>
              <a:ext cx="28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800" dirty="0">
                  <a:latin typeface="Times New Roman" pitchFamily="18" charset="0"/>
                </a:rPr>
                <a:t> 9</a:t>
              </a:r>
            </a:p>
          </p:txBody>
        </p:sp>
        <p:sp>
          <p:nvSpPr>
            <p:cNvPr id="10334" name="Rectangle 94"/>
            <p:cNvSpPr>
              <a:spLocks noChangeArrowheads="1"/>
            </p:cNvSpPr>
            <p:nvPr/>
          </p:nvSpPr>
          <p:spPr bwMode="auto">
            <a:xfrm>
              <a:off x="817" y="192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200">
                  <a:latin typeface="Times New Roman" pitchFamily="18" charset="0"/>
                </a:rPr>
                <a:t>R</a:t>
              </a:r>
              <a:endParaRPr lang="en-US" altLang="en-US" sz="2800">
                <a:latin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5173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5" grpId="0"/>
      <p:bldP spid="10316" grpId="0"/>
      <p:bldP spid="10316" grpId="1"/>
      <p:bldP spid="103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1905000" y="21336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18"/>
          <p:cNvSpPr>
            <a:spLocks noChangeShapeType="1"/>
          </p:cNvSpPr>
          <p:nvPr/>
        </p:nvSpPr>
        <p:spPr bwMode="auto">
          <a:xfrm>
            <a:off x="6096000" y="16002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1905000" y="1554164"/>
            <a:ext cx="419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3200" b="1" i="1">
                <a:latin typeface="Times New Roman" pitchFamily="18" charset="0"/>
              </a:rPr>
              <a:t> Strengths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6019800" y="1554164"/>
            <a:ext cx="419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3200" b="1" i="1">
                <a:latin typeface="Times New Roman" pitchFamily="18" charset="0"/>
              </a:rPr>
              <a:t>Weaknesses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1981200" y="2133601"/>
            <a:ext cx="4114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make war and peace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could raise an army and a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navy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print money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set up a postal system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could ask for money from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the states to carry out its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decisions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passed the Northwest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Ordinance (land law)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that established an orderly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way to distribute new land</a:t>
            </a:r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6172200" y="2133600"/>
            <a:ext cx="4191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lacked power to </a:t>
            </a:r>
            <a:r>
              <a:rPr lang="en-US" altLang="en-US" sz="2400" b="1" dirty="0">
                <a:latin typeface="Times New Roman" pitchFamily="18" charset="0"/>
              </a:rPr>
              <a:t>enforce</a:t>
            </a:r>
            <a:r>
              <a:rPr lang="en-US" altLang="en-US" sz="2400" dirty="0">
                <a:latin typeface="Times New Roman" pitchFamily="18" charset="0"/>
              </a:rPr>
              <a:t> the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 laws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could not regulate trade or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 settle fights over trade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 between the states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could not settle fights over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 the state’s boundaries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could not tax the states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</a:rPr>
              <a:t>BOTTOM LINE</a:t>
            </a:r>
            <a:endParaRPr lang="en-US" altLang="en-US" sz="2400" dirty="0">
              <a:latin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v"/>
            </a:pPr>
            <a:r>
              <a:rPr lang="en-US" altLang="en-US" sz="2400" dirty="0">
                <a:latin typeface="Times New Roman" pitchFamily="18" charset="0"/>
              </a:rPr>
              <a:t> NO POWER to carry out</a:t>
            </a:r>
          </a:p>
          <a:p>
            <a:pPr lvl="1" eaLnBrk="0" hangingPunct="0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</a:rPr>
              <a:t>    or pay for their decisions</a:t>
            </a: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2590800" y="381000"/>
            <a:ext cx="693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 dirty="0">
                <a:latin typeface="Times New Roman" pitchFamily="18" charset="0"/>
              </a:rPr>
              <a:t>Strengths and Weaknesses of the </a:t>
            </a:r>
            <a:r>
              <a:rPr lang="en-US" altLang="en-US" sz="3200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pic>
        <p:nvPicPr>
          <p:cNvPr id="89126" name="Picture 38" descr="MCj007874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09601"/>
            <a:ext cx="1524000" cy="140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27" name="Picture 39" descr="MCj007875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"/>
            <a:ext cx="1447800" cy="13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339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9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9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9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9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9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9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9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9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9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9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9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9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9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9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9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9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9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91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9" grpId="0" build="p"/>
      <p:bldP spid="89110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152400"/>
            <a:ext cx="4800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4400" b="1" dirty="0">
                <a:latin typeface="Times New Roman" pitchFamily="18" charset="0"/>
              </a:rPr>
              <a:t>P</a:t>
            </a:r>
            <a:r>
              <a:rPr lang="en-US" altLang="en-US" sz="3200" b="1" dirty="0">
                <a:latin typeface="Times New Roman" pitchFamily="18" charset="0"/>
              </a:rPr>
              <a:t>ROCESSING the </a:t>
            </a:r>
            <a:r>
              <a:rPr lang="en-US" altLang="en-US" sz="4400" b="1" dirty="0">
                <a:latin typeface="Times New Roman" pitchFamily="18" charset="0"/>
              </a:rPr>
              <a:t>L</a:t>
            </a:r>
            <a:r>
              <a:rPr lang="en-US" altLang="en-US" sz="3200" b="1" dirty="0">
                <a:latin typeface="Times New Roman" pitchFamily="18" charset="0"/>
              </a:rPr>
              <a:t>esson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2209800" y="1462088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 i="1" dirty="0">
                <a:latin typeface="Times New Roman" pitchFamily="18" charset="0"/>
              </a:rPr>
              <a:t>Creating an Acrostic</a:t>
            </a:r>
          </a:p>
        </p:txBody>
      </p:sp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1524000" y="1935064"/>
            <a:ext cx="4724400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2400" dirty="0">
                <a:latin typeface="Times New Roman" pitchFamily="18" charset="0"/>
              </a:rPr>
              <a:t>Use this lesson to create a sentence that identifies </a:t>
            </a:r>
            <a:r>
              <a:rPr lang="en-US" altLang="en-US" sz="2400" b="1" dirty="0">
                <a:latin typeface="Times New Roman" pitchFamily="18" charset="0"/>
              </a:rPr>
              <a:t>each feature </a:t>
            </a:r>
            <a:r>
              <a:rPr lang="en-US" altLang="en-US" sz="2400" dirty="0">
                <a:latin typeface="Times New Roman" pitchFamily="18" charset="0"/>
              </a:rPr>
              <a:t>AND explains the </a:t>
            </a:r>
            <a:r>
              <a:rPr lang="en-US" altLang="en-US" sz="2400" b="1" dirty="0">
                <a:latin typeface="Times New Roman" pitchFamily="18" charset="0"/>
              </a:rPr>
              <a:t>problem </a:t>
            </a:r>
            <a:r>
              <a:rPr lang="en-US" altLang="en-US" sz="2400" dirty="0">
                <a:latin typeface="Times New Roman" pitchFamily="18" charset="0"/>
              </a:rPr>
              <a:t>it </a:t>
            </a:r>
            <a:r>
              <a:rPr lang="en-US" altLang="en-US" sz="2400" b="1" dirty="0">
                <a:latin typeface="Times New Roman" pitchFamily="18" charset="0"/>
              </a:rPr>
              <a:t>created </a:t>
            </a:r>
            <a:r>
              <a:rPr lang="en-US" altLang="en-US" sz="2400" dirty="0">
                <a:latin typeface="Times New Roman" pitchFamily="18" charset="0"/>
              </a:rPr>
              <a:t>for our early leaders.</a:t>
            </a:r>
          </a:p>
          <a:p>
            <a:pPr algn="ctr" eaLnBrk="0" hangingPunct="0"/>
            <a:endParaRPr lang="en-US" altLang="en-US" sz="800" dirty="0">
              <a:latin typeface="Times New Roman" pitchFamily="18" charset="0"/>
            </a:endParaRPr>
          </a:p>
          <a:p>
            <a:pPr algn="ctr" eaLnBrk="0" hangingPunct="0"/>
            <a:r>
              <a:rPr lang="en-US" altLang="en-US" sz="2400" dirty="0">
                <a:latin typeface="Times New Roman" pitchFamily="18" charset="0"/>
              </a:rPr>
              <a:t>Each sentence MUST begin with one of the letters from the word </a:t>
            </a:r>
            <a:r>
              <a:rPr lang="en-US" altLang="en-US" sz="2400" b="1" i="1" dirty="0">
                <a:latin typeface="Times New Roman" pitchFamily="18" charset="0"/>
              </a:rPr>
              <a:t>ARTICLES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  <a:p>
            <a:pPr algn="ctr" eaLnBrk="0" hangingPunct="0"/>
            <a:endParaRPr lang="en-US" altLang="en-US" sz="800" dirty="0">
              <a:latin typeface="Times New Roman" pitchFamily="18" charset="0"/>
            </a:endParaRPr>
          </a:p>
          <a:p>
            <a:pPr algn="ctr" eaLnBrk="0" hangingPunct="0"/>
            <a:r>
              <a:rPr lang="en-US" altLang="en-US" sz="2400" dirty="0">
                <a:latin typeface="Times New Roman" pitchFamily="18" charset="0"/>
              </a:rPr>
              <a:t>Let’s complete one feature together as an example.</a:t>
            </a:r>
          </a:p>
          <a:p>
            <a:pPr algn="ctr" eaLnBrk="0" hangingPunct="0"/>
            <a:endParaRPr lang="en-US" altLang="en-US" sz="2400" dirty="0">
              <a:latin typeface="Times New Roman" pitchFamily="18" charset="0"/>
            </a:endParaRPr>
          </a:p>
          <a:p>
            <a:pPr algn="ctr" eaLnBrk="0" hangingPunct="0"/>
            <a:r>
              <a:rPr lang="en-US" altLang="en-US" sz="2400" dirty="0">
                <a:latin typeface="Times New Roman" pitchFamily="18" charset="0"/>
              </a:rPr>
              <a:t>Do NOT use “A,” “The,” or “It” as your first word.</a:t>
            </a:r>
          </a:p>
        </p:txBody>
      </p:sp>
      <p:grpSp>
        <p:nvGrpSpPr>
          <p:cNvPr id="38964" name="Group 52"/>
          <p:cNvGrpSpPr>
            <a:grpSpLocks/>
          </p:cNvGrpSpPr>
          <p:nvPr/>
        </p:nvGrpSpPr>
        <p:grpSpPr bwMode="auto">
          <a:xfrm>
            <a:off x="6248400" y="381000"/>
            <a:ext cx="4267200" cy="6324600"/>
            <a:chOff x="0" y="192"/>
            <a:chExt cx="2688" cy="3984"/>
          </a:xfrm>
        </p:grpSpPr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0" y="192"/>
              <a:ext cx="2688" cy="39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66" name="Group 54"/>
            <p:cNvGrpSpPr>
              <a:grpSpLocks/>
            </p:cNvGrpSpPr>
            <p:nvPr/>
          </p:nvGrpSpPr>
          <p:grpSpPr bwMode="auto">
            <a:xfrm rot="5400000">
              <a:off x="-577" y="845"/>
              <a:ext cx="3890" cy="2639"/>
              <a:chOff x="1" y="75"/>
              <a:chExt cx="3890" cy="4104"/>
            </a:xfrm>
          </p:grpSpPr>
          <p:sp>
            <p:nvSpPr>
              <p:cNvPr id="38967" name="Text Box 55"/>
              <p:cNvSpPr txBox="1">
                <a:spLocks noChangeArrowheads="1"/>
              </p:cNvSpPr>
              <p:nvPr/>
            </p:nvSpPr>
            <p:spPr bwMode="auto">
              <a:xfrm rot="16200000">
                <a:off x="-1799" y="2042"/>
                <a:ext cx="37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en-US" sz="1400" b="1">
                    <a:latin typeface="Times New Roman" pitchFamily="18" charset="0"/>
                  </a:rPr>
                  <a:t>Acrostic for the </a:t>
                </a:r>
                <a:r>
                  <a:rPr lang="en-US" altLang="en-US" sz="1400" b="1" i="1">
                    <a:latin typeface="Times New Roman" pitchFamily="18" charset="0"/>
                  </a:rPr>
                  <a:t>Articles of Confederation</a:t>
                </a:r>
              </a:p>
            </p:txBody>
          </p:sp>
          <p:sp>
            <p:nvSpPr>
              <p:cNvPr id="38968" name="Text Box 56"/>
              <p:cNvSpPr txBox="1">
                <a:spLocks noChangeArrowheads="1"/>
              </p:cNvSpPr>
              <p:nvPr/>
            </p:nvSpPr>
            <p:spPr bwMode="auto">
              <a:xfrm rot="16200000">
                <a:off x="-1453" y="1843"/>
                <a:ext cx="4033" cy="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hangingPunct="0"/>
                <a:r>
                  <a:rPr lang="en-US" altLang="en-US" sz="1000" b="1" dirty="0">
                    <a:latin typeface="Times New Roman" pitchFamily="18" charset="0"/>
                  </a:rPr>
                  <a:t>Directions:</a:t>
                </a:r>
              </a:p>
              <a:p>
                <a:pPr eaLnBrk="0" hangingPunct="0"/>
                <a:r>
                  <a:rPr lang="en-US" altLang="en-US" sz="1000" dirty="0">
                    <a:latin typeface="Times New Roman" pitchFamily="18" charset="0"/>
                  </a:rPr>
                  <a:t>Use Lesson 2-4 to create a sentence that explains WHY that feature created</a:t>
                </a:r>
              </a:p>
              <a:p>
                <a:pPr eaLnBrk="0" hangingPunct="0"/>
                <a:r>
                  <a:rPr lang="en-US" altLang="en-US" sz="1000" dirty="0">
                    <a:latin typeface="Times New Roman" pitchFamily="18" charset="0"/>
                  </a:rPr>
                  <a:t>Problems for our early leaders.  </a:t>
                </a:r>
              </a:p>
              <a:p>
                <a:pPr eaLnBrk="0" hangingPunct="0"/>
                <a:r>
                  <a:rPr lang="en-US" altLang="en-US" sz="1000" dirty="0">
                    <a:latin typeface="Times New Roman" pitchFamily="18" charset="0"/>
                  </a:rPr>
                  <a:t>Each sentence MUST begin with one of the letters from the word </a:t>
                </a:r>
                <a:r>
                  <a:rPr lang="en-US" altLang="en-US" sz="1000" b="1" i="1" dirty="0">
                    <a:latin typeface="Times New Roman" pitchFamily="18" charset="0"/>
                  </a:rPr>
                  <a:t>Articles</a:t>
                </a:r>
                <a:r>
                  <a:rPr lang="en-US" altLang="en-US" sz="1000" dirty="0">
                    <a:latin typeface="Times New Roman" pitchFamily="18" charset="0"/>
                  </a:rPr>
                  <a:t>.</a:t>
                </a:r>
              </a:p>
              <a:p>
                <a:pPr eaLnBrk="0" hangingPunct="0"/>
                <a:r>
                  <a:rPr lang="en-US" altLang="en-US" sz="1000" dirty="0">
                    <a:latin typeface="Times New Roman" pitchFamily="18" charset="0"/>
                  </a:rPr>
                  <a:t>For the feature “No chief executive”, for example, you might write: “</a:t>
                </a:r>
                <a:r>
                  <a:rPr lang="en-US" altLang="en-US" sz="1000" b="1" dirty="0">
                    <a:latin typeface="Times New Roman" pitchFamily="18" charset="0"/>
                  </a:rPr>
                  <a:t>S</a:t>
                </a:r>
                <a:r>
                  <a:rPr lang="en-US" altLang="en-US" sz="1000" dirty="0">
                    <a:latin typeface="Times New Roman" pitchFamily="18" charset="0"/>
                  </a:rPr>
                  <a:t>trong</a:t>
                </a:r>
              </a:p>
              <a:p>
                <a:pPr eaLnBrk="0" hangingPunct="0"/>
                <a:r>
                  <a:rPr lang="en-US" altLang="en-US" sz="1000" dirty="0">
                    <a:latin typeface="Times New Roman" pitchFamily="18" charset="0"/>
                  </a:rPr>
                  <a:t>leadership was not provided because there was no president.”</a:t>
                </a:r>
              </a:p>
            </p:txBody>
          </p:sp>
          <p:sp>
            <p:nvSpPr>
              <p:cNvPr id="38969" name="Rectangle 57"/>
              <p:cNvSpPr>
                <a:spLocks noChangeArrowheads="1"/>
              </p:cNvSpPr>
              <p:nvPr/>
            </p:nvSpPr>
            <p:spPr bwMode="auto">
              <a:xfrm>
                <a:off x="246" y="144"/>
                <a:ext cx="637" cy="40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0" name="Text Box 58"/>
              <p:cNvSpPr txBox="1">
                <a:spLocks noChangeArrowheads="1"/>
              </p:cNvSpPr>
              <p:nvPr/>
            </p:nvSpPr>
            <p:spPr bwMode="auto">
              <a:xfrm rot="16200000">
                <a:off x="362" y="647"/>
                <a:ext cx="4101" cy="29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1300" dirty="0">
                    <a:latin typeface="Blackadder ITC" pitchFamily="82" charset="0"/>
                  </a:rPr>
                  <a:t>A </a:t>
                </a:r>
                <a:r>
                  <a:rPr lang="en-US" altLang="en-US" sz="1300" dirty="0"/>
                  <a:t> ________________________________________</a:t>
                </a:r>
              </a:p>
              <a:p>
                <a:r>
                  <a:rPr lang="en-US" altLang="en-US" sz="1300" dirty="0"/>
                  <a:t>     ________________________________________ </a:t>
                </a:r>
              </a:p>
              <a:p>
                <a:endParaRPr lang="en-US" altLang="en-US" sz="1300" dirty="0"/>
              </a:p>
              <a:p>
                <a:r>
                  <a:rPr lang="en-US" altLang="en-US" sz="1300" dirty="0">
                    <a:latin typeface="Blackadder ITC" pitchFamily="82" charset="0"/>
                  </a:rPr>
                  <a:t>R </a:t>
                </a:r>
                <a:r>
                  <a:rPr lang="en-US" altLang="en-US" sz="1300" dirty="0"/>
                  <a:t> ________________________________________</a:t>
                </a:r>
              </a:p>
              <a:p>
                <a:r>
                  <a:rPr lang="en-US" altLang="en-US" sz="1300" dirty="0"/>
                  <a:t>     ________________________________________</a:t>
                </a:r>
              </a:p>
              <a:p>
                <a:endParaRPr lang="en-US" altLang="en-US" sz="1300" dirty="0"/>
              </a:p>
              <a:p>
                <a:r>
                  <a:rPr lang="en-US" altLang="en-US" sz="1300" dirty="0">
                    <a:latin typeface="Blackadder ITC" pitchFamily="82" charset="0"/>
                  </a:rPr>
                  <a:t>T</a:t>
                </a:r>
                <a:r>
                  <a:rPr lang="en-US" altLang="en-US" sz="1300" dirty="0"/>
                  <a:t>   ________________________________________</a:t>
                </a:r>
              </a:p>
              <a:p>
                <a:r>
                  <a:rPr lang="en-US" altLang="en-US" sz="1300" dirty="0"/>
                  <a:t>     ________________________________________ </a:t>
                </a:r>
              </a:p>
              <a:p>
                <a:endParaRPr lang="en-US" altLang="en-US" sz="1300" dirty="0"/>
              </a:p>
              <a:p>
                <a:r>
                  <a:rPr lang="en-US" altLang="en-US" sz="1300" dirty="0">
                    <a:latin typeface="Blackadder ITC" pitchFamily="82" charset="0"/>
                  </a:rPr>
                  <a:t>I  </a:t>
                </a:r>
                <a:r>
                  <a:rPr lang="en-US" altLang="en-US" sz="1300" dirty="0"/>
                  <a:t>  ________________________________________</a:t>
                </a:r>
              </a:p>
              <a:p>
                <a:r>
                  <a:rPr lang="en-US" altLang="en-US" sz="1300" dirty="0"/>
                  <a:t>     ________________________________________ </a:t>
                </a:r>
              </a:p>
              <a:p>
                <a:endParaRPr lang="en-US" altLang="en-US" sz="1300" dirty="0"/>
              </a:p>
              <a:p>
                <a:r>
                  <a:rPr lang="en-US" altLang="en-US" sz="1300" dirty="0">
                    <a:latin typeface="Blackadder ITC" pitchFamily="82" charset="0"/>
                  </a:rPr>
                  <a:t>C </a:t>
                </a:r>
                <a:r>
                  <a:rPr lang="en-US" altLang="en-US" sz="1300" dirty="0"/>
                  <a:t> ________________________________________</a:t>
                </a:r>
              </a:p>
              <a:p>
                <a:r>
                  <a:rPr lang="en-US" altLang="en-US" sz="1300" dirty="0"/>
                  <a:t>     ________________________________________ </a:t>
                </a:r>
              </a:p>
              <a:p>
                <a:endParaRPr lang="en-US" altLang="en-US" sz="1300" dirty="0"/>
              </a:p>
              <a:p>
                <a:r>
                  <a:rPr lang="en-US" altLang="en-US" sz="1300" dirty="0">
                    <a:latin typeface="Blackadder ITC" pitchFamily="82" charset="0"/>
                  </a:rPr>
                  <a:t>L</a:t>
                </a:r>
                <a:r>
                  <a:rPr lang="en-US" altLang="en-US" sz="1300" dirty="0"/>
                  <a:t>  ________________________________________</a:t>
                </a:r>
              </a:p>
              <a:p>
                <a:r>
                  <a:rPr lang="en-US" altLang="en-US" sz="1300" dirty="0"/>
                  <a:t>     ________________________________________</a:t>
                </a:r>
              </a:p>
              <a:p>
                <a:endParaRPr lang="en-US" altLang="en-US" sz="1300" dirty="0"/>
              </a:p>
              <a:p>
                <a:r>
                  <a:rPr lang="en-US" altLang="en-US" sz="1300" dirty="0">
                    <a:latin typeface="Blackadder ITC" pitchFamily="82" charset="0"/>
                  </a:rPr>
                  <a:t>E</a:t>
                </a:r>
                <a:r>
                  <a:rPr lang="en-US" altLang="en-US" sz="1300" dirty="0"/>
                  <a:t>  ________________________________________</a:t>
                </a:r>
              </a:p>
              <a:p>
                <a:r>
                  <a:rPr lang="en-US" altLang="en-US" sz="1300" dirty="0"/>
                  <a:t>     ________________________________________ </a:t>
                </a:r>
              </a:p>
              <a:p>
                <a:endParaRPr lang="en-US" altLang="en-US" sz="1300" dirty="0"/>
              </a:p>
              <a:p>
                <a:r>
                  <a:rPr lang="en-US" altLang="en-US" sz="1300" dirty="0">
                    <a:latin typeface="Blackadder ITC" pitchFamily="82" charset="0"/>
                  </a:rPr>
                  <a:t>S</a:t>
                </a:r>
                <a:r>
                  <a:rPr lang="en-US" altLang="en-US" sz="1300" dirty="0"/>
                  <a:t>  ________________________________________</a:t>
                </a:r>
              </a:p>
              <a:p>
                <a:r>
                  <a:rPr lang="en-US" altLang="en-US" sz="1300" dirty="0"/>
                  <a:t>     ________________________________________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52095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  <p:bldP spid="38962" grpId="0" build="p" bldLvl="2"/>
      <p:bldP spid="3896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the Articles of Confederation fail? </a:t>
            </a:r>
            <a:r>
              <a:rPr lang="en-US"/>
              <a:t>What should be done to repair it?</a:t>
            </a:r>
          </a:p>
        </p:txBody>
      </p:sp>
    </p:spTree>
    <p:extLst>
      <p:ext uri="{BB962C8B-B14F-4D97-AF65-F5344CB8AC3E}">
        <p14:creationId xmlns:p14="http://schemas.microsoft.com/office/powerpoint/2010/main" val="354751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1905000" y="914401"/>
            <a:ext cx="8382000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3200" b="1" i="1" dirty="0">
                <a:latin typeface="Times New Roman" pitchFamily="18" charset="0"/>
              </a:rPr>
              <a:t>A Brief Overview</a:t>
            </a:r>
          </a:p>
          <a:p>
            <a:pPr algn="ctr" eaLnBrk="0" hangingPunct="0">
              <a:buFont typeface="Wingdings" pitchFamily="2" charset="2"/>
              <a:buNone/>
            </a:pPr>
            <a:endParaRPr lang="en-US" altLang="en-US" sz="1400" dirty="0">
              <a:latin typeface="Times New Roman" pitchFamily="18" charset="0"/>
            </a:endParaRPr>
          </a:p>
          <a:p>
            <a:pPr marL="514350" indent="-514350" eaLnBrk="0" hangingPunct="0">
              <a:buFont typeface="+mj-lt"/>
              <a:buAutoNum type="arabicPeriod"/>
            </a:pPr>
            <a:r>
              <a:rPr lang="en-US" altLang="en-US" sz="2400" dirty="0">
                <a:latin typeface="Times New Roman" pitchFamily="18" charset="0"/>
              </a:rPr>
              <a:t>The new </a:t>
            </a:r>
            <a:r>
              <a:rPr lang="en-US" altLang="en-US" sz="2400" b="1" dirty="0">
                <a:latin typeface="Times New Roman" pitchFamily="18" charset="0"/>
              </a:rPr>
              <a:t>STATE</a:t>
            </a:r>
            <a:r>
              <a:rPr lang="en-US" altLang="en-US" sz="2400" dirty="0">
                <a:latin typeface="Times New Roman" pitchFamily="18" charset="0"/>
              </a:rPr>
              <a:t> Governments</a:t>
            </a:r>
          </a:p>
          <a:p>
            <a:pPr marL="971550" lvl="1" indent="-514350" eaLnBrk="0" hangingPunct="0">
              <a:buFont typeface="+mj-lt"/>
              <a:buAutoNum type="alphaLcPeriod"/>
            </a:pPr>
            <a:r>
              <a:rPr lang="en-US" altLang="en-US" sz="2400" dirty="0">
                <a:latin typeface="Times New Roman" pitchFamily="18" charset="0"/>
              </a:rPr>
              <a:t>The state governments would control (have sovereignty over) their own states.</a:t>
            </a:r>
          </a:p>
          <a:p>
            <a:pPr marL="971550" lvl="1" indent="-514350" eaLnBrk="0" hangingPunct="0">
              <a:buFont typeface="+mj-lt"/>
              <a:buAutoNum type="alphaLcPeriod"/>
            </a:pPr>
            <a:r>
              <a:rPr lang="en-US" altLang="en-US" sz="2400" dirty="0">
                <a:latin typeface="Times New Roman" pitchFamily="18" charset="0"/>
              </a:rPr>
              <a:t>The states would have </a:t>
            </a:r>
            <a:r>
              <a:rPr lang="en-US" altLang="en-US" sz="2400" b="1" dirty="0">
                <a:latin typeface="Times New Roman" pitchFamily="18" charset="0"/>
              </a:rPr>
              <a:t>a lot </a:t>
            </a:r>
            <a:r>
              <a:rPr lang="en-US" altLang="en-US" sz="2400" dirty="0">
                <a:latin typeface="Times New Roman" pitchFamily="18" charset="0"/>
              </a:rPr>
              <a:t>of power to make laws.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3048000" y="457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en-US" altLang="en-US" sz="3200" dirty="0">
                <a:latin typeface="Times New Roman" pitchFamily="18" charset="0"/>
              </a:rPr>
              <a:t>Governing the United States</a:t>
            </a:r>
          </a:p>
        </p:txBody>
      </p:sp>
      <p:sp>
        <p:nvSpPr>
          <p:cNvPr id="20" name="Text Box 76"/>
          <p:cNvSpPr txBox="1">
            <a:spLocks noChangeArrowheads="1"/>
          </p:cNvSpPr>
          <p:nvPr/>
        </p:nvSpPr>
        <p:spPr bwMode="auto">
          <a:xfrm>
            <a:off x="3276600" y="449760"/>
            <a:ext cx="5486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b="1" dirty="0">
                <a:latin typeface="Times New Roman" pitchFamily="18" charset="0"/>
              </a:rPr>
              <a:t>C</a:t>
            </a:r>
            <a:r>
              <a:rPr lang="en-US" altLang="en-US" sz="3200" b="1" dirty="0">
                <a:latin typeface="Times New Roman" pitchFamily="18" charset="0"/>
              </a:rPr>
              <a:t>LASS </a:t>
            </a:r>
            <a:r>
              <a:rPr lang="en-US" altLang="en-US" sz="4400" b="1" dirty="0">
                <a:latin typeface="Times New Roman" pitchFamily="18" charset="0"/>
              </a:rPr>
              <a:t>N</a:t>
            </a:r>
            <a:r>
              <a:rPr lang="en-US" altLang="en-US" sz="3200" b="1" dirty="0">
                <a:latin typeface="Times New Roman" pitchFamily="18" charset="0"/>
              </a:rPr>
              <a:t>OTES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905000" y="3124200"/>
            <a:ext cx="8610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 eaLnBrk="0" hangingPunct="0">
              <a:buFont typeface="+mj-lt"/>
              <a:buAutoNum type="arabicPeriod" startAt="2"/>
            </a:pPr>
            <a:r>
              <a:rPr lang="en-US" altLang="en-US" sz="2400" dirty="0">
                <a:latin typeface="Times New Roman" pitchFamily="18" charset="0"/>
              </a:rPr>
              <a:t>The new </a:t>
            </a:r>
            <a:r>
              <a:rPr lang="en-US" altLang="en-US" sz="2400" b="1" dirty="0">
                <a:latin typeface="Times New Roman" pitchFamily="18" charset="0"/>
              </a:rPr>
              <a:t>NATIONAL</a:t>
            </a:r>
            <a:r>
              <a:rPr lang="en-US" altLang="en-US" sz="2400" dirty="0">
                <a:latin typeface="Times New Roman" pitchFamily="18" charset="0"/>
              </a:rPr>
              <a:t> Government</a:t>
            </a:r>
          </a:p>
          <a:p>
            <a:pPr marL="971550" lvl="1" indent="-514350" eaLnBrk="0" hangingPunct="0">
              <a:buFont typeface="+mj-lt"/>
              <a:buAutoNum type="alphaLcPeriod"/>
            </a:pPr>
            <a:r>
              <a:rPr lang="en-US" altLang="en-US" sz="2400" dirty="0">
                <a:latin typeface="Times New Roman" pitchFamily="18" charset="0"/>
              </a:rPr>
              <a:t>The Continental Congress agreed in 1776 that the government of the United States should be a r</a:t>
            </a:r>
            <a:r>
              <a:rPr lang="en-US" altLang="en-US" sz="2400" b="1" dirty="0">
                <a:latin typeface="Times New Roman" pitchFamily="18" charset="0"/>
              </a:rPr>
              <a:t>epublic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  <a:p>
            <a:pPr marL="971550" lvl="1" indent="-514350" eaLnBrk="0" hangingPunct="0">
              <a:buFont typeface="+mj-lt"/>
              <a:buAutoNum type="alphaLcPeriod"/>
            </a:pPr>
            <a:r>
              <a:rPr lang="en-US" altLang="en-US" sz="2400" dirty="0">
                <a:latin typeface="Times New Roman" pitchFamily="18" charset="0"/>
              </a:rPr>
              <a:t>The Confederation Congress (new national legislature) would make laws for the entire country.</a:t>
            </a:r>
          </a:p>
          <a:p>
            <a:pPr marL="971550" lvl="1" indent="-514350" eaLnBrk="0" hangingPunct="0">
              <a:buFont typeface="+mj-lt"/>
              <a:buAutoNum type="alphaLcPeriod"/>
            </a:pPr>
            <a:r>
              <a:rPr lang="en-US" altLang="en-US" sz="2400" dirty="0">
                <a:latin typeface="Times New Roman" pitchFamily="18" charset="0"/>
              </a:rPr>
              <a:t>Each state had only one vote in the Congress.</a:t>
            </a:r>
          </a:p>
          <a:p>
            <a:pPr marL="971550" lvl="1" indent="-514350" eaLnBrk="0" hangingPunct="0">
              <a:buFont typeface="+mj-lt"/>
              <a:buAutoNum type="alphaLcPeriod"/>
            </a:pPr>
            <a:r>
              <a:rPr lang="en-US" altLang="en-US" sz="2400" dirty="0">
                <a:latin typeface="Times New Roman" pitchFamily="18" charset="0"/>
              </a:rPr>
              <a:t>The national government would have limited powers.</a:t>
            </a:r>
          </a:p>
          <a:p>
            <a:pPr marL="971550" lvl="1" indent="-514350" eaLnBrk="0" hangingPunct="0">
              <a:buFont typeface="+mj-lt"/>
              <a:buAutoNum type="alphaLcPeriod"/>
            </a:pPr>
            <a:r>
              <a:rPr lang="en-US" altLang="en-US" sz="2400" dirty="0">
                <a:latin typeface="Times New Roman" pitchFamily="18" charset="0"/>
              </a:rPr>
              <a:t>The new government of the United States was called the </a:t>
            </a:r>
            <a:r>
              <a:rPr lang="en-US" altLang="en-US" sz="2400" b="1" i="1" dirty="0">
                <a:latin typeface="Times New Roman" pitchFamily="18" charset="0"/>
              </a:rPr>
              <a:t>Articles of Confederation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</p:txBody>
      </p: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3505200" y="3581400"/>
            <a:ext cx="5257800" cy="2286000"/>
            <a:chOff x="816" y="912"/>
            <a:chExt cx="3312" cy="1440"/>
          </a:xfrm>
        </p:grpSpPr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816" y="912"/>
              <a:ext cx="3312" cy="144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816" y="912"/>
              <a:ext cx="331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en-US" sz="2800" b="1" dirty="0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b="1" dirty="0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b="1" dirty="0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en-US" altLang="en-US" sz="2800" b="1" dirty="0">
                  <a:solidFill>
                    <a:srgbClr val="FF3300"/>
                  </a:solidFill>
                  <a:latin typeface="Times New Roman" pitchFamily="18" charset="0"/>
                </a:rPr>
                <a:t>FEDERAL GOVERNMENT</a:t>
              </a:r>
              <a:endParaRPr lang="en-US" altLang="en-US" sz="1000" b="1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4" name="Group 6"/>
          <p:cNvGrpSpPr>
            <a:grpSpLocks/>
          </p:cNvGrpSpPr>
          <p:nvPr/>
        </p:nvGrpSpPr>
        <p:grpSpPr bwMode="auto">
          <a:xfrm>
            <a:off x="3505200" y="3581400"/>
            <a:ext cx="5257800" cy="2286000"/>
            <a:chOff x="816" y="2496"/>
            <a:chExt cx="3312" cy="1440"/>
          </a:xfrm>
        </p:grpSpPr>
        <p:sp>
          <p:nvSpPr>
            <p:cNvPr id="25" name="AutoShape 7"/>
            <p:cNvSpPr>
              <a:spLocks noChangeArrowheads="1"/>
            </p:cNvSpPr>
            <p:nvPr/>
          </p:nvSpPr>
          <p:spPr bwMode="auto">
            <a:xfrm flipH="1">
              <a:off x="816" y="2496"/>
              <a:ext cx="3312" cy="144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816" y="2496"/>
              <a:ext cx="331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en-US" sz="1200" dirty="0"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dirty="0"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dirty="0"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dirty="0">
                <a:latin typeface="Times New Roman" pitchFamily="18" charset="0"/>
              </a:endParaRPr>
            </a:p>
            <a:p>
              <a:pPr eaLnBrk="0" hangingPunct="0"/>
              <a:r>
                <a:rPr lang="en-US" altLang="en-US" sz="2400" dirty="0">
                  <a:latin typeface="Times New Roman" pitchFamily="18" charset="0"/>
                </a:rPr>
                <a:t>  the national or central government</a:t>
              </a:r>
            </a:p>
          </p:txBody>
        </p:sp>
      </p:grp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3505200" y="4419600"/>
            <a:ext cx="5257800" cy="2286000"/>
            <a:chOff x="816" y="912"/>
            <a:chExt cx="3312" cy="1440"/>
          </a:xfrm>
        </p:grpSpPr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816" y="912"/>
              <a:ext cx="3312" cy="144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816" y="912"/>
              <a:ext cx="3312" cy="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en-US" sz="2800" b="1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b="1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b="1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b="1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en-US" altLang="en-US" sz="2800" b="1">
                  <a:solidFill>
                    <a:srgbClr val="FF3300"/>
                  </a:solidFill>
                  <a:latin typeface="Times New Roman" pitchFamily="18" charset="0"/>
                </a:rPr>
                <a:t>REPUBLIC</a:t>
              </a:r>
              <a:endParaRPr lang="en-US" altLang="en-US" sz="1000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0" name="Group 8"/>
          <p:cNvGrpSpPr>
            <a:grpSpLocks/>
          </p:cNvGrpSpPr>
          <p:nvPr/>
        </p:nvGrpSpPr>
        <p:grpSpPr bwMode="auto">
          <a:xfrm>
            <a:off x="3505200" y="4419600"/>
            <a:ext cx="5257800" cy="2286000"/>
            <a:chOff x="816" y="2496"/>
            <a:chExt cx="3312" cy="1440"/>
          </a:xfrm>
        </p:grpSpPr>
        <p:sp>
          <p:nvSpPr>
            <p:cNvPr id="31" name="AutoShape 9"/>
            <p:cNvSpPr>
              <a:spLocks noChangeArrowheads="1"/>
            </p:cNvSpPr>
            <p:nvPr/>
          </p:nvSpPr>
          <p:spPr bwMode="auto">
            <a:xfrm flipH="1">
              <a:off x="816" y="2496"/>
              <a:ext cx="3312" cy="144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816" y="2496"/>
              <a:ext cx="3312" cy="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en-US" sz="1200">
                <a:latin typeface="Times New Roman" pitchFamily="18" charset="0"/>
              </a:endParaRPr>
            </a:p>
            <a:p>
              <a:pPr eaLnBrk="0" hangingPunct="0"/>
              <a:endParaRPr lang="en-US" altLang="en-US" sz="2400">
                <a:latin typeface="Times New Roman" pitchFamily="18" charset="0"/>
              </a:endParaRPr>
            </a:p>
            <a:p>
              <a:pPr eaLnBrk="0" hangingPunct="0"/>
              <a:endParaRPr lang="en-US" altLang="en-US" sz="800">
                <a:latin typeface="Times New Roman" pitchFamily="18" charset="0"/>
              </a:endParaRPr>
            </a:p>
            <a:p>
              <a:pPr eaLnBrk="0" hangingPunct="0"/>
              <a:r>
                <a:rPr lang="en-US" altLang="en-US" sz="2400">
                  <a:latin typeface="Times New Roman" pitchFamily="18" charset="0"/>
                </a:rPr>
                <a:t>  a government in which people elect</a:t>
              </a:r>
            </a:p>
            <a:p>
              <a:pPr eaLnBrk="0" hangingPunct="0"/>
              <a:r>
                <a:rPr lang="en-US" altLang="en-US" sz="2400">
                  <a:latin typeface="Times New Roman" pitchFamily="18" charset="0"/>
                </a:rPr>
                <a:t>  representatives to govern for them</a:t>
              </a:r>
            </a:p>
          </p:txBody>
        </p:sp>
      </p:grpSp>
      <p:grpSp>
        <p:nvGrpSpPr>
          <p:cNvPr id="33" name="Group 2"/>
          <p:cNvGrpSpPr>
            <a:grpSpLocks/>
          </p:cNvGrpSpPr>
          <p:nvPr/>
        </p:nvGrpSpPr>
        <p:grpSpPr bwMode="auto">
          <a:xfrm>
            <a:off x="3505200" y="914400"/>
            <a:ext cx="5257800" cy="2286000"/>
            <a:chOff x="816" y="912"/>
            <a:chExt cx="3312" cy="1440"/>
          </a:xfrm>
        </p:grpSpPr>
        <p:sp>
          <p:nvSpPr>
            <p:cNvPr id="34" name="AutoShape 3"/>
            <p:cNvSpPr>
              <a:spLocks noChangeArrowheads="1"/>
            </p:cNvSpPr>
            <p:nvPr/>
          </p:nvSpPr>
          <p:spPr bwMode="auto">
            <a:xfrm>
              <a:off x="816" y="912"/>
              <a:ext cx="3312" cy="144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816" y="912"/>
              <a:ext cx="3312" cy="1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en-US" sz="2800" b="1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endParaRPr lang="en-US" altLang="en-US" sz="1200" b="1">
                <a:solidFill>
                  <a:srgbClr val="FF3300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en-US" altLang="en-US" sz="3600" b="1">
                  <a:solidFill>
                    <a:srgbClr val="FF3300"/>
                  </a:solidFill>
                  <a:latin typeface="Times New Roman" pitchFamily="18" charset="0"/>
                </a:rPr>
                <a:t>A</a:t>
              </a:r>
              <a:r>
                <a:rPr lang="en-US" altLang="en-US" sz="2800" b="1">
                  <a:solidFill>
                    <a:srgbClr val="FF3300"/>
                  </a:solidFill>
                  <a:latin typeface="Times New Roman" pitchFamily="18" charset="0"/>
                </a:rPr>
                <a:t>RTICLES OF </a:t>
              </a:r>
              <a:r>
                <a:rPr lang="en-US" altLang="en-US" sz="3600" b="1">
                  <a:solidFill>
                    <a:srgbClr val="FF3300"/>
                  </a:solidFill>
                  <a:latin typeface="Times New Roman" pitchFamily="18" charset="0"/>
                </a:rPr>
                <a:t>C</a:t>
              </a:r>
              <a:r>
                <a:rPr lang="en-US" altLang="en-US" sz="2800" b="1">
                  <a:solidFill>
                    <a:srgbClr val="FF3300"/>
                  </a:solidFill>
                  <a:latin typeface="Times New Roman" pitchFamily="18" charset="0"/>
                </a:rPr>
                <a:t>ONFEDERATION</a:t>
              </a:r>
            </a:p>
            <a:p>
              <a:pPr algn="ctr" eaLnBrk="0" hangingPunct="0"/>
              <a:endParaRPr lang="en-US" altLang="en-US" sz="1000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6" name="Group 5"/>
          <p:cNvGrpSpPr>
            <a:grpSpLocks/>
          </p:cNvGrpSpPr>
          <p:nvPr/>
        </p:nvGrpSpPr>
        <p:grpSpPr bwMode="auto">
          <a:xfrm>
            <a:off x="3505200" y="914400"/>
            <a:ext cx="5257800" cy="2286000"/>
            <a:chOff x="816" y="2496"/>
            <a:chExt cx="3312" cy="1440"/>
          </a:xfrm>
        </p:grpSpPr>
        <p:sp>
          <p:nvSpPr>
            <p:cNvPr id="37" name="AutoShape 6"/>
            <p:cNvSpPr>
              <a:spLocks noChangeArrowheads="1"/>
            </p:cNvSpPr>
            <p:nvPr/>
          </p:nvSpPr>
          <p:spPr bwMode="auto">
            <a:xfrm flipH="1">
              <a:off x="816" y="2496"/>
              <a:ext cx="3312" cy="144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816" y="2496"/>
              <a:ext cx="331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en-US" sz="1200">
                <a:latin typeface="Times New Roman" pitchFamily="18" charset="0"/>
              </a:endParaRPr>
            </a:p>
            <a:p>
              <a:pPr eaLnBrk="0" hangingPunct="0"/>
              <a:r>
                <a:rPr lang="en-US" altLang="en-US" sz="2400">
                  <a:latin typeface="Times New Roman" pitchFamily="18" charset="0"/>
                </a:rPr>
                <a:t>  the first written plan of government for</a:t>
              </a:r>
            </a:p>
            <a:p>
              <a:pPr eaLnBrk="0" hangingPunct="0"/>
              <a:r>
                <a:rPr lang="en-US" altLang="en-US" sz="2400">
                  <a:latin typeface="Times New Roman" pitchFamily="18" charset="0"/>
                </a:rPr>
                <a:t>  the United States;</a:t>
              </a:r>
            </a:p>
          </p:txBody>
        </p:sp>
      </p:grp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3505200" y="1677989"/>
            <a:ext cx="5257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altLang="en-US" sz="1200" dirty="0">
              <a:latin typeface="Times New Roman" pitchFamily="18" charset="0"/>
            </a:endParaRPr>
          </a:p>
          <a:p>
            <a:pPr lvl="1" eaLnBrk="0" hangingPunct="0"/>
            <a:r>
              <a:rPr lang="en-US" altLang="en-US" sz="2400" dirty="0">
                <a:latin typeface="Times New Roman" pitchFamily="18" charset="0"/>
              </a:rPr>
              <a:t>A firm “league of friendship” between the original thirteen states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083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0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0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build="p" bldLvl="2"/>
      <p:bldP spid="140293" grpId="0" autoUpdateAnimBg="0"/>
      <p:bldP spid="20" grpId="0"/>
      <p:bldP spid="20" grpId="1"/>
      <p:bldP spid="18" grpId="0" build="p" bldLvl="2"/>
      <p:bldP spid="39" grpId="0"/>
      <p:bldP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362200" y="1524001"/>
            <a:ext cx="7467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</a:rPr>
              <a:t>We will now discover several of the key features of the </a:t>
            </a:r>
            <a:r>
              <a:rPr lang="en-US" altLang="en-US" sz="2800" b="1" i="1" dirty="0">
                <a:latin typeface="Times New Roman" pitchFamily="18" charset="0"/>
              </a:rPr>
              <a:t>Articles of Confederation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3048000" y="457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en-US" altLang="en-US" sz="3200" dirty="0">
                <a:latin typeface="Times New Roman" pitchFamily="18" charset="0"/>
              </a:rPr>
              <a:t>Governing the United States</a:t>
            </a: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2133600" y="914401"/>
            <a:ext cx="792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3200" b="1" i="1" dirty="0">
                <a:latin typeface="Times New Roman" pitchFamily="18" charset="0"/>
              </a:rPr>
              <a:t>Discovery Activity</a:t>
            </a:r>
            <a:endParaRPr lang="en-US" altLang="en-US" sz="3200" dirty="0">
              <a:latin typeface="Times New Roman" pitchFamily="18" charset="0"/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2133600" y="2514600"/>
            <a:ext cx="79248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</a:rPr>
              <a:t>You </a:t>
            </a:r>
            <a:r>
              <a:rPr lang="en-US" altLang="en-US" sz="2800" dirty="0" smtClean="0">
                <a:latin typeface="Times New Roman" pitchFamily="18" charset="0"/>
              </a:rPr>
              <a:t>will </a:t>
            </a:r>
            <a:r>
              <a:rPr lang="en-US" altLang="en-US" sz="2800" dirty="0">
                <a:latin typeface="Times New Roman" pitchFamily="18" charset="0"/>
              </a:rPr>
              <a:t>be analyzing 8 features of our first government, the Articles of Confederation.</a:t>
            </a:r>
          </a:p>
          <a:p>
            <a:pPr algn="ctr" eaLnBrk="0" hangingPunct="0">
              <a:buFont typeface="Wingdings" pitchFamily="2" charset="2"/>
              <a:buNone/>
            </a:pPr>
            <a:endParaRPr lang="en-US" altLang="en-US" sz="1400" dirty="0">
              <a:latin typeface="Times New Roman" pitchFamily="18" charset="0"/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</a:rPr>
              <a:t>To do that, you will view various placards around the room with written information and images.</a:t>
            </a:r>
          </a:p>
          <a:p>
            <a:pPr algn="ctr" eaLnBrk="0" hangingPunct="0">
              <a:buFont typeface="Wingdings" pitchFamily="2" charset="2"/>
              <a:buNone/>
            </a:pPr>
            <a:endParaRPr lang="en-US" altLang="en-US" sz="1400" dirty="0">
              <a:latin typeface="Times New Roman" pitchFamily="18" charset="0"/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</a:rPr>
              <a:t>You will: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</a:rPr>
              <a:t>identify the feature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</a:rPr>
              <a:t>and infer the reason why OR the possible problem created by that feature.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89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43" grpId="0" build="p"/>
      <p:bldP spid="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2133600" y="914401"/>
            <a:ext cx="7924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3200" b="1" i="1" dirty="0">
                <a:latin typeface="Times New Roman" pitchFamily="18" charset="0"/>
              </a:rPr>
              <a:t>Discovery Activity</a:t>
            </a:r>
            <a:endParaRPr lang="en-US" altLang="en-US" sz="3200" dirty="0">
              <a:latin typeface="Times New Roman" pitchFamily="18" charset="0"/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</a:rPr>
              <a:t>You will record your analyses on the following chart.</a:t>
            </a:r>
          </a:p>
        </p:txBody>
      </p:sp>
      <p:sp>
        <p:nvSpPr>
          <p:cNvPr id="110620" name="Rectangle 28"/>
          <p:cNvSpPr>
            <a:spLocks noChangeArrowheads="1"/>
          </p:cNvSpPr>
          <p:nvPr/>
        </p:nvSpPr>
        <p:spPr bwMode="auto">
          <a:xfrm>
            <a:off x="3048000" y="457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en-US" altLang="en-US" sz="3200" dirty="0">
                <a:latin typeface="Times New Roman" pitchFamily="18" charset="0"/>
              </a:rPr>
              <a:t>Governing the United States</a:t>
            </a:r>
          </a:p>
        </p:txBody>
      </p:sp>
      <p:grpSp>
        <p:nvGrpSpPr>
          <p:cNvPr id="110621" name="Group 29"/>
          <p:cNvGrpSpPr>
            <a:grpSpLocks/>
          </p:cNvGrpSpPr>
          <p:nvPr/>
        </p:nvGrpSpPr>
        <p:grpSpPr bwMode="auto">
          <a:xfrm>
            <a:off x="2019300" y="1371600"/>
            <a:ext cx="8153400" cy="5334000"/>
            <a:chOff x="192" y="912"/>
            <a:chExt cx="5136" cy="3360"/>
          </a:xfrm>
        </p:grpSpPr>
        <p:sp>
          <p:nvSpPr>
            <p:cNvPr id="110622" name="Rectangle 30"/>
            <p:cNvSpPr>
              <a:spLocks noChangeArrowheads="1"/>
            </p:cNvSpPr>
            <p:nvPr/>
          </p:nvSpPr>
          <p:spPr bwMode="auto">
            <a:xfrm>
              <a:off x="192" y="912"/>
              <a:ext cx="5136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23" name="Group 31"/>
            <p:cNvGrpSpPr>
              <a:grpSpLocks/>
            </p:cNvGrpSpPr>
            <p:nvPr/>
          </p:nvGrpSpPr>
          <p:grpSpPr bwMode="auto">
            <a:xfrm>
              <a:off x="240" y="960"/>
              <a:ext cx="5040" cy="3241"/>
              <a:chOff x="144" y="144"/>
              <a:chExt cx="5472" cy="4080"/>
            </a:xfrm>
          </p:grpSpPr>
          <p:sp>
            <p:nvSpPr>
              <p:cNvPr id="110624" name="Rectangle 32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5" name="Line 33"/>
              <p:cNvSpPr>
                <a:spLocks noChangeShapeType="1"/>
              </p:cNvSpPr>
              <p:nvPr/>
            </p:nvSpPr>
            <p:spPr bwMode="auto">
              <a:xfrm>
                <a:off x="144" y="576"/>
                <a:ext cx="5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6" name="Text Box 34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577" cy="4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600" b="1">
                    <a:latin typeface="Poor Richard" pitchFamily="18" charset="0"/>
                  </a:rPr>
                  <a:t>Placard</a:t>
                </a:r>
              </a:p>
            </p:txBody>
          </p:sp>
          <p:sp>
            <p:nvSpPr>
              <p:cNvPr id="110627" name="Text Box 35"/>
              <p:cNvSpPr txBox="1">
                <a:spLocks noChangeArrowheads="1"/>
              </p:cNvSpPr>
              <p:nvPr/>
            </p:nvSpPr>
            <p:spPr bwMode="auto">
              <a:xfrm>
                <a:off x="721" y="144"/>
                <a:ext cx="153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600" b="1">
                    <a:latin typeface="Poor Richard" pitchFamily="18" charset="0"/>
                  </a:rPr>
                  <a:t>Feature</a:t>
                </a:r>
              </a:p>
            </p:txBody>
          </p:sp>
          <p:sp>
            <p:nvSpPr>
              <p:cNvPr id="110628" name="Text Box 36"/>
              <p:cNvSpPr txBox="1">
                <a:spLocks noChangeArrowheads="1"/>
              </p:cNvSpPr>
              <p:nvPr/>
            </p:nvSpPr>
            <p:spPr bwMode="auto">
              <a:xfrm>
                <a:off x="2256" y="144"/>
                <a:ext cx="1824" cy="4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600" b="1" dirty="0">
                    <a:latin typeface="Poor Richard" pitchFamily="18" charset="0"/>
                  </a:rPr>
                  <a:t>Why This Was Included In the </a:t>
                </a:r>
                <a:r>
                  <a:rPr lang="en-US" altLang="en-US" sz="1600" b="1" i="1" dirty="0">
                    <a:latin typeface="Poor Richard" pitchFamily="18" charset="0"/>
                  </a:rPr>
                  <a:t>Articles of Confederation</a:t>
                </a:r>
              </a:p>
            </p:txBody>
          </p:sp>
          <p:sp>
            <p:nvSpPr>
              <p:cNvPr id="110629" name="Text Box 37"/>
              <p:cNvSpPr txBox="1">
                <a:spLocks noChangeArrowheads="1"/>
              </p:cNvSpPr>
              <p:nvPr/>
            </p:nvSpPr>
            <p:spPr bwMode="auto">
              <a:xfrm>
                <a:off x="4080" y="144"/>
                <a:ext cx="1536" cy="4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600" b="1">
                    <a:latin typeface="Poor Richard" pitchFamily="18" charset="0"/>
                  </a:rPr>
                  <a:t>Possible Problems with This Feature</a:t>
                </a:r>
              </a:p>
            </p:txBody>
          </p:sp>
          <p:sp>
            <p:nvSpPr>
              <p:cNvPr id="110630" name="Line 38"/>
              <p:cNvSpPr>
                <a:spLocks noChangeShapeType="1"/>
              </p:cNvSpPr>
              <p:nvPr/>
            </p:nvSpPr>
            <p:spPr bwMode="auto">
              <a:xfrm>
                <a:off x="144" y="1488"/>
                <a:ext cx="5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1" name="Line 39"/>
              <p:cNvSpPr>
                <a:spLocks noChangeShapeType="1"/>
              </p:cNvSpPr>
              <p:nvPr/>
            </p:nvSpPr>
            <p:spPr bwMode="auto">
              <a:xfrm>
                <a:off x="144" y="2400"/>
                <a:ext cx="5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2" name="Line 40"/>
              <p:cNvSpPr>
                <a:spLocks noChangeShapeType="1"/>
              </p:cNvSpPr>
              <p:nvPr/>
            </p:nvSpPr>
            <p:spPr bwMode="auto">
              <a:xfrm>
                <a:off x="144" y="3312"/>
                <a:ext cx="5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3" name="Text Box 41"/>
              <p:cNvSpPr txBox="1">
                <a:spLocks noChangeArrowheads="1"/>
              </p:cNvSpPr>
              <p:nvPr/>
            </p:nvSpPr>
            <p:spPr bwMode="auto">
              <a:xfrm>
                <a:off x="144" y="864"/>
                <a:ext cx="577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2400" b="1">
                    <a:latin typeface="Poor Richard" pitchFamily="18" charset="0"/>
                  </a:rPr>
                  <a:t>A</a:t>
                </a:r>
              </a:p>
            </p:txBody>
          </p:sp>
          <p:sp>
            <p:nvSpPr>
              <p:cNvPr id="110634" name="Text Box 42"/>
              <p:cNvSpPr txBox="1">
                <a:spLocks noChangeArrowheads="1"/>
              </p:cNvSpPr>
              <p:nvPr/>
            </p:nvSpPr>
            <p:spPr bwMode="auto">
              <a:xfrm>
                <a:off x="144" y="1777"/>
                <a:ext cx="577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2400" b="1">
                    <a:latin typeface="Poor Richard" pitchFamily="18" charset="0"/>
                  </a:rPr>
                  <a:t>B</a:t>
                </a:r>
              </a:p>
            </p:txBody>
          </p:sp>
          <p:sp>
            <p:nvSpPr>
              <p:cNvPr id="110635" name="Text Box 43"/>
              <p:cNvSpPr txBox="1">
                <a:spLocks noChangeArrowheads="1"/>
              </p:cNvSpPr>
              <p:nvPr/>
            </p:nvSpPr>
            <p:spPr bwMode="auto">
              <a:xfrm>
                <a:off x="144" y="2688"/>
                <a:ext cx="577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2400" b="1">
                    <a:latin typeface="Poor Richard" pitchFamily="18" charset="0"/>
                  </a:rPr>
                  <a:t>C</a:t>
                </a:r>
              </a:p>
            </p:txBody>
          </p:sp>
          <p:sp>
            <p:nvSpPr>
              <p:cNvPr id="110636" name="Text Box 44"/>
              <p:cNvSpPr txBox="1">
                <a:spLocks noChangeArrowheads="1"/>
              </p:cNvSpPr>
              <p:nvPr/>
            </p:nvSpPr>
            <p:spPr bwMode="auto">
              <a:xfrm>
                <a:off x="144" y="3600"/>
                <a:ext cx="577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2400" b="1">
                    <a:latin typeface="Poor Richard" pitchFamily="18" charset="0"/>
                  </a:rPr>
                  <a:t>D</a:t>
                </a:r>
              </a:p>
            </p:txBody>
          </p:sp>
          <p:sp>
            <p:nvSpPr>
              <p:cNvPr id="110637" name="Line 45"/>
              <p:cNvSpPr>
                <a:spLocks noChangeShapeType="1"/>
              </p:cNvSpPr>
              <p:nvPr/>
            </p:nvSpPr>
            <p:spPr bwMode="auto">
              <a:xfrm>
                <a:off x="720" y="144"/>
                <a:ext cx="0" cy="4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8" name="Line 46"/>
              <p:cNvSpPr>
                <a:spLocks noChangeShapeType="1"/>
              </p:cNvSpPr>
              <p:nvPr/>
            </p:nvSpPr>
            <p:spPr bwMode="auto">
              <a:xfrm>
                <a:off x="2256" y="144"/>
                <a:ext cx="0" cy="4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9" name="Line 47"/>
              <p:cNvSpPr>
                <a:spLocks noChangeShapeType="1"/>
              </p:cNvSpPr>
              <p:nvPr/>
            </p:nvSpPr>
            <p:spPr bwMode="auto">
              <a:xfrm>
                <a:off x="4080" y="144"/>
                <a:ext cx="0" cy="4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0" name="Text Box 48"/>
              <p:cNvSpPr txBox="1">
                <a:spLocks noChangeArrowheads="1"/>
              </p:cNvSpPr>
              <p:nvPr/>
            </p:nvSpPr>
            <p:spPr bwMode="auto">
              <a:xfrm>
                <a:off x="2256" y="3313"/>
                <a:ext cx="1824" cy="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400" b="1">
                    <a:latin typeface="Poor Richard" pitchFamily="18" charset="0"/>
                  </a:rPr>
                  <a:t>Fear of a central (federal) government with a strong army that might take away citizens’ rights.</a:t>
                </a:r>
              </a:p>
            </p:txBody>
          </p:sp>
          <p:sp>
            <p:nvSpPr>
              <p:cNvPr id="110645" name="Text Box 53"/>
              <p:cNvSpPr txBox="1">
                <a:spLocks noChangeArrowheads="1"/>
              </p:cNvSpPr>
              <p:nvPr/>
            </p:nvSpPr>
            <p:spPr bwMode="auto">
              <a:xfrm>
                <a:off x="2256" y="1488"/>
                <a:ext cx="1824" cy="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400" b="1">
                    <a:latin typeface="Poor Richard" pitchFamily="18" charset="0"/>
                  </a:rPr>
                  <a:t>Wanted to protect individual states’ power.</a:t>
                </a:r>
              </a:p>
              <a:p>
                <a:pPr algn="ctr"/>
                <a:r>
                  <a:rPr lang="en-US" altLang="en-US" sz="1400" b="1">
                    <a:latin typeface="Poor Richard" pitchFamily="18" charset="0"/>
                  </a:rPr>
                  <a:t>Fear of a strong central (federal) government.</a:t>
                </a:r>
              </a:p>
            </p:txBody>
          </p:sp>
          <p:sp>
            <p:nvSpPr>
              <p:cNvPr id="110646" name="Text Box 54"/>
              <p:cNvSpPr txBox="1">
                <a:spLocks noChangeArrowheads="1"/>
              </p:cNvSpPr>
              <p:nvPr/>
            </p:nvSpPr>
            <p:spPr bwMode="auto">
              <a:xfrm>
                <a:off x="4080" y="576"/>
                <a:ext cx="1536" cy="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400" b="1">
                    <a:latin typeface="Poor Richard" pitchFamily="18" charset="0"/>
                  </a:rPr>
                  <a:t>Lack of leadership from the central (federal) government.  No single leader for the government.</a:t>
                </a:r>
              </a:p>
            </p:txBody>
          </p:sp>
          <p:sp>
            <p:nvSpPr>
              <p:cNvPr id="110647" name="Text Box 55"/>
              <p:cNvSpPr txBox="1">
                <a:spLocks noChangeArrowheads="1"/>
              </p:cNvSpPr>
              <p:nvPr/>
            </p:nvSpPr>
            <p:spPr bwMode="auto">
              <a:xfrm>
                <a:off x="4080" y="2400"/>
                <a:ext cx="1536" cy="9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400" b="1">
                    <a:latin typeface="Poor Richard" pitchFamily="18" charset="0"/>
                  </a:rPr>
                  <a:t>States often chose not to pay taxes, and the federal (central) government didn’t have the funds to operate effectively.</a:t>
                </a:r>
              </a:p>
            </p:txBody>
          </p:sp>
        </p:grpSp>
      </p:grp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2133600" y="6019801"/>
            <a:ext cx="7924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Let’s complete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lacard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together.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153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9" grpId="0" build="p"/>
      <p:bldP spid="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1904579" y="380854"/>
            <a:ext cx="2976563" cy="48400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Analyzing the Features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of the Articles of Confederation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9172928" y="353485"/>
            <a:ext cx="1038336" cy="48400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Placard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 A</a:t>
            </a: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1829587" y="5409596"/>
            <a:ext cx="8609534" cy="14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en-US" sz="2200" b="1" dirty="0">
                <a:latin typeface="Times New Roman" pitchFamily="18" charset="0"/>
              </a:rPr>
              <a:t>One feature of the </a:t>
            </a:r>
            <a:r>
              <a:rPr lang="en-US" altLang="en-US" sz="2200" b="1" i="1" dirty="0">
                <a:latin typeface="Times New Roman" pitchFamily="18" charset="0"/>
              </a:rPr>
              <a:t>Articles of Confederation </a:t>
            </a:r>
            <a:r>
              <a:rPr lang="en-US" altLang="en-US" sz="2200" b="1" dirty="0">
                <a:latin typeface="Times New Roman" pitchFamily="18" charset="0"/>
              </a:rPr>
              <a:t>was that the government had no chief executive, such as a president or king.  As a result, the government under the Articles suffered from a lack of leadership since there was no single leader.</a:t>
            </a:r>
          </a:p>
        </p:txBody>
      </p:sp>
      <p:grpSp>
        <p:nvGrpSpPr>
          <p:cNvPr id="10" name="Group 9"/>
          <p:cNvGrpSpPr/>
          <p:nvPr/>
        </p:nvGrpSpPr>
        <p:grpSpPr>
          <a:xfrm rot="5400000">
            <a:off x="3846224" y="1182976"/>
            <a:ext cx="4495764" cy="3958612"/>
            <a:chOff x="838200" y="1066800"/>
            <a:chExt cx="5477649" cy="4800600"/>
          </a:xfrm>
        </p:grpSpPr>
        <p:sp>
          <p:nvSpPr>
            <p:cNvPr id="12" name="Rectangle 11"/>
            <p:cNvSpPr/>
            <p:nvPr/>
          </p:nvSpPr>
          <p:spPr>
            <a:xfrm>
              <a:off x="838200" y="1066800"/>
              <a:ext cx="5477649" cy="480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7" t="2222" r="8706" b="16667"/>
            <a:stretch/>
          </p:blipFill>
          <p:spPr>
            <a:xfrm rot="16200000">
              <a:off x="1577530" y="770816"/>
              <a:ext cx="4052455" cy="5378713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214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rot="5400000">
            <a:off x="3795739" y="823940"/>
            <a:ext cx="4261996" cy="4605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1904579" y="380854"/>
            <a:ext cx="2976563" cy="48400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Analyzing the Features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of the Articles of Confederation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9172928" y="353485"/>
            <a:ext cx="1038336" cy="48400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Placard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 A</a:t>
            </a: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1829587" y="5409596"/>
            <a:ext cx="8609534" cy="14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en-US" sz="2200" b="1" dirty="0">
                <a:latin typeface="Times New Roman" pitchFamily="18" charset="0"/>
              </a:rPr>
              <a:t>One feature of the </a:t>
            </a:r>
            <a:r>
              <a:rPr lang="en-US" altLang="en-US" sz="2200" b="1" i="1" dirty="0">
                <a:latin typeface="Times New Roman" pitchFamily="18" charset="0"/>
              </a:rPr>
              <a:t>Articles of Confederation </a:t>
            </a:r>
            <a:r>
              <a:rPr lang="en-US" altLang="en-US" sz="2200" b="1" dirty="0">
                <a:latin typeface="Times New Roman" pitchFamily="18" charset="0"/>
              </a:rPr>
              <a:t>was that the government had no chief executive or ruler, such as a president or king.  As a result, the government under the Articles suffered from a lack of leadership since there was no single leader.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1524001" y="1066800"/>
            <a:ext cx="21339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2400" b="1" dirty="0">
                <a:latin typeface="Times New Roman" pitchFamily="18" charset="0"/>
              </a:rPr>
              <a:t>What experiences from 1763 to 1776 would have made Americans fearful of a king or president?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8458201" y="1066800"/>
            <a:ext cx="221013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en-US" sz="2400" b="1" dirty="0">
                <a:latin typeface="Times New Roman" pitchFamily="18" charset="0"/>
              </a:rPr>
              <a:t>Why, then, do you think this feature was included in the </a:t>
            </a:r>
            <a:r>
              <a:rPr lang="en-US" altLang="en-US" sz="2400" b="1" i="1" dirty="0">
                <a:latin typeface="Times New Roman" pitchFamily="18" charset="0"/>
              </a:rPr>
              <a:t>Articles of Confederation</a:t>
            </a:r>
            <a:r>
              <a:rPr lang="en-US" altLang="en-US" sz="2400" b="1" dirty="0">
                <a:latin typeface="Times New Roman" pitchFamily="18" charset="0"/>
              </a:rPr>
              <a:t>?</a:t>
            </a:r>
          </a:p>
        </p:txBody>
      </p:sp>
      <p:pic>
        <p:nvPicPr>
          <p:cNvPr id="14" name="Picture 2" descr="C:\Users\ssimons\AppData\Local\Microsoft\Windows\Temporary Internet Files\Content.IE5\CEWE6AAR\george%20washington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531" y="1145893"/>
            <a:ext cx="3041478" cy="394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ssimons\AppData\Local\Microsoft\Windows\Temporary Internet Files\Content.IE5\D4Z0PTS7\No_sign_Right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370" y="1114383"/>
            <a:ext cx="3686712" cy="402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96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716" name="Group 28"/>
          <p:cNvGrpSpPr>
            <a:grpSpLocks/>
          </p:cNvGrpSpPr>
          <p:nvPr/>
        </p:nvGrpSpPr>
        <p:grpSpPr bwMode="auto">
          <a:xfrm>
            <a:off x="1752600" y="304800"/>
            <a:ext cx="8686800" cy="6477000"/>
            <a:chOff x="144" y="192"/>
            <a:chExt cx="5472" cy="4080"/>
          </a:xfrm>
        </p:grpSpPr>
        <p:sp>
          <p:nvSpPr>
            <p:cNvPr id="114690" name="Rectangle 2"/>
            <p:cNvSpPr>
              <a:spLocks noChangeArrowheads="1"/>
            </p:cNvSpPr>
            <p:nvPr/>
          </p:nvSpPr>
          <p:spPr bwMode="auto">
            <a:xfrm>
              <a:off x="144" y="192"/>
              <a:ext cx="5472" cy="40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1" name="Line 3"/>
            <p:cNvSpPr>
              <a:spLocks noChangeShapeType="1"/>
            </p:cNvSpPr>
            <p:nvPr/>
          </p:nvSpPr>
          <p:spPr bwMode="auto">
            <a:xfrm>
              <a:off x="144" y="62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2" name="Text Box 4"/>
            <p:cNvSpPr txBox="1">
              <a:spLocks noChangeArrowheads="1"/>
            </p:cNvSpPr>
            <p:nvPr/>
          </p:nvSpPr>
          <p:spPr bwMode="auto">
            <a:xfrm>
              <a:off x="144" y="192"/>
              <a:ext cx="57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Placard</a:t>
              </a:r>
            </a:p>
          </p:txBody>
        </p:sp>
        <p:sp>
          <p:nvSpPr>
            <p:cNvPr id="114693" name="Text Box 5"/>
            <p:cNvSpPr txBox="1">
              <a:spLocks noChangeArrowheads="1"/>
            </p:cNvSpPr>
            <p:nvPr/>
          </p:nvSpPr>
          <p:spPr bwMode="auto">
            <a:xfrm>
              <a:off x="720" y="192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Feature</a:t>
              </a:r>
            </a:p>
          </p:txBody>
        </p:sp>
        <p:sp>
          <p:nvSpPr>
            <p:cNvPr id="114694" name="Text Box 6"/>
            <p:cNvSpPr txBox="1">
              <a:spLocks noChangeArrowheads="1"/>
            </p:cNvSpPr>
            <p:nvPr/>
          </p:nvSpPr>
          <p:spPr bwMode="auto">
            <a:xfrm>
              <a:off x="2256" y="192"/>
              <a:ext cx="182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Why This Was Included In the </a:t>
              </a:r>
              <a:r>
                <a:rPr lang="en-US" altLang="en-US" b="1" i="1" dirty="0">
                  <a:latin typeface="Poor Richard" pitchFamily="18" charset="0"/>
                </a:rPr>
                <a:t>Articles of Confederation</a:t>
              </a:r>
            </a:p>
          </p:txBody>
        </p:sp>
        <p:sp>
          <p:nvSpPr>
            <p:cNvPr id="114695" name="Text Box 7"/>
            <p:cNvSpPr txBox="1">
              <a:spLocks noChangeArrowheads="1"/>
            </p:cNvSpPr>
            <p:nvPr/>
          </p:nvSpPr>
          <p:spPr bwMode="auto">
            <a:xfrm>
              <a:off x="4080" y="19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Possible Problems with This Feature</a:t>
              </a:r>
            </a:p>
          </p:txBody>
        </p:sp>
        <p:sp>
          <p:nvSpPr>
            <p:cNvPr id="114696" name="Line 8"/>
            <p:cNvSpPr>
              <a:spLocks noChangeShapeType="1"/>
            </p:cNvSpPr>
            <p:nvPr/>
          </p:nvSpPr>
          <p:spPr bwMode="auto">
            <a:xfrm>
              <a:off x="144" y="153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7" name="Line 9"/>
            <p:cNvSpPr>
              <a:spLocks noChangeShapeType="1"/>
            </p:cNvSpPr>
            <p:nvPr/>
          </p:nvSpPr>
          <p:spPr bwMode="auto">
            <a:xfrm>
              <a:off x="144" y="244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>
              <a:off x="144" y="336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9" name="Text Box 11"/>
            <p:cNvSpPr txBox="1">
              <a:spLocks noChangeArrowheads="1"/>
            </p:cNvSpPr>
            <p:nvPr/>
          </p:nvSpPr>
          <p:spPr bwMode="auto">
            <a:xfrm>
              <a:off x="144" y="9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A</a:t>
              </a:r>
            </a:p>
          </p:txBody>
        </p:sp>
        <p:sp>
          <p:nvSpPr>
            <p:cNvPr id="114700" name="Text Box 12"/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B</a:t>
              </a:r>
            </a:p>
          </p:txBody>
        </p:sp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144" y="27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C</a:t>
              </a:r>
            </a:p>
          </p:txBody>
        </p:sp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144" y="3647"/>
              <a:ext cx="57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D</a:t>
              </a:r>
            </a:p>
          </p:txBody>
        </p:sp>
        <p:sp>
          <p:nvSpPr>
            <p:cNvPr id="114703" name="Line 15"/>
            <p:cNvSpPr>
              <a:spLocks noChangeShapeType="1"/>
            </p:cNvSpPr>
            <p:nvPr/>
          </p:nvSpPr>
          <p:spPr bwMode="auto">
            <a:xfrm>
              <a:off x="72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2256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>
              <a:off x="408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2256" y="3360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Fear of a central (federal) government with a strong army that might take away citizens’ rights.</a:t>
              </a:r>
            </a:p>
          </p:txBody>
        </p:sp>
        <p:sp>
          <p:nvSpPr>
            <p:cNvPr id="114711" name="Text Box 23"/>
            <p:cNvSpPr txBox="1">
              <a:spLocks noChangeArrowheads="1"/>
            </p:cNvSpPr>
            <p:nvPr/>
          </p:nvSpPr>
          <p:spPr bwMode="auto">
            <a:xfrm>
              <a:off x="2256" y="1536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Wanted to protect individual states’ power.</a:t>
              </a:r>
            </a:p>
            <a:p>
              <a:pPr algn="ctr"/>
              <a:r>
                <a:rPr lang="en-US" altLang="en-US" b="1" dirty="0">
                  <a:latin typeface="Poor Richard" pitchFamily="18" charset="0"/>
                </a:rPr>
                <a:t>Fear of a strong central (federal) government.</a:t>
              </a:r>
            </a:p>
          </p:txBody>
        </p:sp>
        <p:sp>
          <p:nvSpPr>
            <p:cNvPr id="114712" name="Text Box 24"/>
            <p:cNvSpPr txBox="1">
              <a:spLocks noChangeArrowheads="1"/>
            </p:cNvSpPr>
            <p:nvPr/>
          </p:nvSpPr>
          <p:spPr bwMode="auto">
            <a:xfrm>
              <a:off x="4080" y="624"/>
              <a:ext cx="1536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Lack of leadership from the central (federal) government.  No single leader for the government.</a:t>
              </a:r>
            </a:p>
          </p:txBody>
        </p:sp>
        <p:sp>
          <p:nvSpPr>
            <p:cNvPr id="114713" name="Text Box 25"/>
            <p:cNvSpPr txBox="1">
              <a:spLocks noChangeArrowheads="1"/>
            </p:cNvSpPr>
            <p:nvPr/>
          </p:nvSpPr>
          <p:spPr bwMode="auto">
            <a:xfrm>
              <a:off x="4080" y="2448"/>
              <a:ext cx="1536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States often chose not to pay taxes, and the federal (central) government didn’t have the funds to operate effectively.</a:t>
              </a:r>
            </a:p>
          </p:txBody>
        </p:sp>
      </p:grp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105400" y="990600"/>
            <a:ext cx="2895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Did not want to have another powerful executive or ruler like King George III who could rule abusively.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590800" y="990600"/>
            <a:ext cx="2590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No Chief Executive or Ruler</a:t>
            </a:r>
          </a:p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(no leader of the  government like a king or president).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447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716" name="Group 28"/>
          <p:cNvGrpSpPr>
            <a:grpSpLocks/>
          </p:cNvGrpSpPr>
          <p:nvPr/>
        </p:nvGrpSpPr>
        <p:grpSpPr bwMode="auto">
          <a:xfrm>
            <a:off x="1752600" y="304800"/>
            <a:ext cx="8686800" cy="6477000"/>
            <a:chOff x="144" y="192"/>
            <a:chExt cx="5472" cy="4080"/>
          </a:xfrm>
        </p:grpSpPr>
        <p:sp>
          <p:nvSpPr>
            <p:cNvPr id="114690" name="Rectangle 2"/>
            <p:cNvSpPr>
              <a:spLocks noChangeArrowheads="1"/>
            </p:cNvSpPr>
            <p:nvPr/>
          </p:nvSpPr>
          <p:spPr bwMode="auto">
            <a:xfrm>
              <a:off x="144" y="192"/>
              <a:ext cx="5472" cy="40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1" name="Line 3"/>
            <p:cNvSpPr>
              <a:spLocks noChangeShapeType="1"/>
            </p:cNvSpPr>
            <p:nvPr/>
          </p:nvSpPr>
          <p:spPr bwMode="auto">
            <a:xfrm>
              <a:off x="144" y="62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2" name="Text Box 4"/>
            <p:cNvSpPr txBox="1">
              <a:spLocks noChangeArrowheads="1"/>
            </p:cNvSpPr>
            <p:nvPr/>
          </p:nvSpPr>
          <p:spPr bwMode="auto">
            <a:xfrm>
              <a:off x="144" y="192"/>
              <a:ext cx="57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Placard</a:t>
              </a:r>
            </a:p>
          </p:txBody>
        </p:sp>
        <p:sp>
          <p:nvSpPr>
            <p:cNvPr id="114693" name="Text Box 5"/>
            <p:cNvSpPr txBox="1">
              <a:spLocks noChangeArrowheads="1"/>
            </p:cNvSpPr>
            <p:nvPr/>
          </p:nvSpPr>
          <p:spPr bwMode="auto">
            <a:xfrm>
              <a:off x="720" y="192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Feature</a:t>
              </a:r>
            </a:p>
          </p:txBody>
        </p:sp>
        <p:sp>
          <p:nvSpPr>
            <p:cNvPr id="114694" name="Text Box 6"/>
            <p:cNvSpPr txBox="1">
              <a:spLocks noChangeArrowheads="1"/>
            </p:cNvSpPr>
            <p:nvPr/>
          </p:nvSpPr>
          <p:spPr bwMode="auto">
            <a:xfrm>
              <a:off x="2256" y="192"/>
              <a:ext cx="182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Why This Was Included In the </a:t>
              </a:r>
              <a:r>
                <a:rPr lang="en-US" altLang="en-US" b="1" i="1" dirty="0">
                  <a:latin typeface="Poor Richard" pitchFamily="18" charset="0"/>
                </a:rPr>
                <a:t>Articles of Confederation</a:t>
              </a:r>
            </a:p>
          </p:txBody>
        </p:sp>
        <p:sp>
          <p:nvSpPr>
            <p:cNvPr id="114695" name="Text Box 7"/>
            <p:cNvSpPr txBox="1">
              <a:spLocks noChangeArrowheads="1"/>
            </p:cNvSpPr>
            <p:nvPr/>
          </p:nvSpPr>
          <p:spPr bwMode="auto">
            <a:xfrm>
              <a:off x="4080" y="19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Possible Problems with This Feature</a:t>
              </a:r>
            </a:p>
          </p:txBody>
        </p:sp>
        <p:sp>
          <p:nvSpPr>
            <p:cNvPr id="114696" name="Line 8"/>
            <p:cNvSpPr>
              <a:spLocks noChangeShapeType="1"/>
            </p:cNvSpPr>
            <p:nvPr/>
          </p:nvSpPr>
          <p:spPr bwMode="auto">
            <a:xfrm>
              <a:off x="144" y="153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7" name="Line 9"/>
            <p:cNvSpPr>
              <a:spLocks noChangeShapeType="1"/>
            </p:cNvSpPr>
            <p:nvPr/>
          </p:nvSpPr>
          <p:spPr bwMode="auto">
            <a:xfrm>
              <a:off x="144" y="244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>
              <a:off x="144" y="336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9" name="Text Box 11"/>
            <p:cNvSpPr txBox="1">
              <a:spLocks noChangeArrowheads="1"/>
            </p:cNvSpPr>
            <p:nvPr/>
          </p:nvSpPr>
          <p:spPr bwMode="auto">
            <a:xfrm>
              <a:off x="144" y="9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A</a:t>
              </a:r>
            </a:p>
          </p:txBody>
        </p:sp>
        <p:sp>
          <p:nvSpPr>
            <p:cNvPr id="114700" name="Text Box 12"/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B</a:t>
              </a:r>
            </a:p>
          </p:txBody>
        </p:sp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144" y="27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C</a:t>
              </a:r>
            </a:p>
          </p:txBody>
        </p:sp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144" y="3647"/>
              <a:ext cx="57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D</a:t>
              </a:r>
            </a:p>
          </p:txBody>
        </p:sp>
        <p:sp>
          <p:nvSpPr>
            <p:cNvPr id="114703" name="Line 15"/>
            <p:cNvSpPr>
              <a:spLocks noChangeShapeType="1"/>
            </p:cNvSpPr>
            <p:nvPr/>
          </p:nvSpPr>
          <p:spPr bwMode="auto">
            <a:xfrm>
              <a:off x="72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2256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>
              <a:off x="408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2256" y="3360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Fear of a central (federal) government with a strong army that might take away citizens’ rights.</a:t>
              </a:r>
            </a:p>
          </p:txBody>
        </p:sp>
        <p:sp>
          <p:nvSpPr>
            <p:cNvPr id="114710" name="Text Box 22"/>
            <p:cNvSpPr txBox="1">
              <a:spLocks noChangeArrowheads="1"/>
            </p:cNvSpPr>
            <p:nvPr/>
          </p:nvSpPr>
          <p:spPr bwMode="auto">
            <a:xfrm>
              <a:off x="672" y="624"/>
              <a:ext cx="1632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No Chief Executive or Ruler</a:t>
              </a:r>
            </a:p>
            <a:p>
              <a:pPr algn="ctr"/>
              <a:r>
                <a:rPr lang="en-US" altLang="en-US" b="1" dirty="0">
                  <a:latin typeface="Poor Richard" pitchFamily="18" charset="0"/>
                </a:rPr>
                <a:t>(no leader of the  government like a king or president).</a:t>
              </a:r>
            </a:p>
          </p:txBody>
        </p:sp>
        <p:sp>
          <p:nvSpPr>
            <p:cNvPr id="114711" name="Text Box 23"/>
            <p:cNvSpPr txBox="1">
              <a:spLocks noChangeArrowheads="1"/>
            </p:cNvSpPr>
            <p:nvPr/>
          </p:nvSpPr>
          <p:spPr bwMode="auto">
            <a:xfrm>
              <a:off x="2256" y="1536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Wanted to protect individual states’ power.</a:t>
              </a:r>
            </a:p>
            <a:p>
              <a:pPr algn="ctr"/>
              <a:r>
                <a:rPr lang="en-US" altLang="en-US" b="1">
                  <a:latin typeface="Poor Richard" pitchFamily="18" charset="0"/>
                </a:rPr>
                <a:t>Fear of a strong central (federal) government.</a:t>
              </a:r>
            </a:p>
          </p:txBody>
        </p:sp>
        <p:sp>
          <p:nvSpPr>
            <p:cNvPr id="114712" name="Text Box 24"/>
            <p:cNvSpPr txBox="1">
              <a:spLocks noChangeArrowheads="1"/>
            </p:cNvSpPr>
            <p:nvPr/>
          </p:nvSpPr>
          <p:spPr bwMode="auto">
            <a:xfrm>
              <a:off x="4080" y="624"/>
              <a:ext cx="1536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Lack of leadership from the central (federal) government.  No single leader for the government.</a:t>
              </a:r>
            </a:p>
          </p:txBody>
        </p:sp>
        <p:sp>
          <p:nvSpPr>
            <p:cNvPr id="114713" name="Text Box 25"/>
            <p:cNvSpPr txBox="1">
              <a:spLocks noChangeArrowheads="1"/>
            </p:cNvSpPr>
            <p:nvPr/>
          </p:nvSpPr>
          <p:spPr bwMode="auto">
            <a:xfrm>
              <a:off x="4080" y="2448"/>
              <a:ext cx="1536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States often chose not to pay taxes, and the federal (central) government didn’t have the funds to operate effectively.</a:t>
              </a:r>
            </a:p>
          </p:txBody>
        </p:sp>
      </p:grp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105400" y="990600"/>
            <a:ext cx="2895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Did not want to have another powerful executive like King George III.</a:t>
            </a: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8001000" y="2438400"/>
            <a:ext cx="2438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Difficult to get nine states to agree on a new law.</a:t>
            </a:r>
          </a:p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Central government unable to do very much.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2667000" y="2438401"/>
            <a:ext cx="243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Laws needed approval by nine of the thirteen states instead of a simple majority of 7.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002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7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2590800" y="990600"/>
            <a:ext cx="2590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No Chief Executive or Ruler</a:t>
            </a:r>
          </a:p>
          <a:p>
            <a:pPr algn="ctr"/>
            <a:r>
              <a:rPr lang="en-US" altLang="en-US" b="1" dirty="0">
                <a:latin typeface="Poor Richard" pitchFamily="18" charset="0"/>
              </a:rPr>
              <a:t>(no leader of the  government like a king or president).</a:t>
            </a:r>
          </a:p>
        </p:txBody>
      </p:sp>
      <p:grpSp>
        <p:nvGrpSpPr>
          <p:cNvPr id="114716" name="Group 28"/>
          <p:cNvGrpSpPr>
            <a:grpSpLocks/>
          </p:cNvGrpSpPr>
          <p:nvPr/>
        </p:nvGrpSpPr>
        <p:grpSpPr bwMode="auto">
          <a:xfrm>
            <a:off x="1752600" y="304800"/>
            <a:ext cx="8686800" cy="6477000"/>
            <a:chOff x="144" y="192"/>
            <a:chExt cx="5472" cy="4080"/>
          </a:xfrm>
        </p:grpSpPr>
        <p:sp>
          <p:nvSpPr>
            <p:cNvPr id="114690" name="Rectangle 2"/>
            <p:cNvSpPr>
              <a:spLocks noChangeArrowheads="1"/>
            </p:cNvSpPr>
            <p:nvPr/>
          </p:nvSpPr>
          <p:spPr bwMode="auto">
            <a:xfrm>
              <a:off x="144" y="192"/>
              <a:ext cx="5472" cy="40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1" name="Line 3"/>
            <p:cNvSpPr>
              <a:spLocks noChangeShapeType="1"/>
            </p:cNvSpPr>
            <p:nvPr/>
          </p:nvSpPr>
          <p:spPr bwMode="auto">
            <a:xfrm>
              <a:off x="144" y="62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2" name="Text Box 4"/>
            <p:cNvSpPr txBox="1">
              <a:spLocks noChangeArrowheads="1"/>
            </p:cNvSpPr>
            <p:nvPr/>
          </p:nvSpPr>
          <p:spPr bwMode="auto">
            <a:xfrm>
              <a:off x="144" y="192"/>
              <a:ext cx="57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Placard</a:t>
              </a:r>
            </a:p>
          </p:txBody>
        </p:sp>
        <p:sp>
          <p:nvSpPr>
            <p:cNvPr id="114693" name="Text Box 5"/>
            <p:cNvSpPr txBox="1">
              <a:spLocks noChangeArrowheads="1"/>
            </p:cNvSpPr>
            <p:nvPr/>
          </p:nvSpPr>
          <p:spPr bwMode="auto">
            <a:xfrm>
              <a:off x="720" y="192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Feature</a:t>
              </a:r>
            </a:p>
          </p:txBody>
        </p:sp>
        <p:sp>
          <p:nvSpPr>
            <p:cNvPr id="114694" name="Text Box 6"/>
            <p:cNvSpPr txBox="1">
              <a:spLocks noChangeArrowheads="1"/>
            </p:cNvSpPr>
            <p:nvPr/>
          </p:nvSpPr>
          <p:spPr bwMode="auto">
            <a:xfrm>
              <a:off x="2256" y="192"/>
              <a:ext cx="182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Why This Was Included In the </a:t>
              </a:r>
              <a:r>
                <a:rPr lang="en-US" altLang="en-US" b="1" i="1" dirty="0">
                  <a:latin typeface="Poor Richard" pitchFamily="18" charset="0"/>
                </a:rPr>
                <a:t>Articles of Confederation</a:t>
              </a:r>
            </a:p>
          </p:txBody>
        </p:sp>
        <p:sp>
          <p:nvSpPr>
            <p:cNvPr id="114695" name="Text Box 7"/>
            <p:cNvSpPr txBox="1">
              <a:spLocks noChangeArrowheads="1"/>
            </p:cNvSpPr>
            <p:nvPr/>
          </p:nvSpPr>
          <p:spPr bwMode="auto">
            <a:xfrm>
              <a:off x="4080" y="19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Possible Problems with This Feature</a:t>
              </a:r>
            </a:p>
          </p:txBody>
        </p:sp>
        <p:sp>
          <p:nvSpPr>
            <p:cNvPr id="114696" name="Line 8"/>
            <p:cNvSpPr>
              <a:spLocks noChangeShapeType="1"/>
            </p:cNvSpPr>
            <p:nvPr/>
          </p:nvSpPr>
          <p:spPr bwMode="auto">
            <a:xfrm>
              <a:off x="144" y="153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7" name="Line 9"/>
            <p:cNvSpPr>
              <a:spLocks noChangeShapeType="1"/>
            </p:cNvSpPr>
            <p:nvPr/>
          </p:nvSpPr>
          <p:spPr bwMode="auto">
            <a:xfrm>
              <a:off x="144" y="244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>
              <a:off x="144" y="336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9" name="Text Box 11"/>
            <p:cNvSpPr txBox="1">
              <a:spLocks noChangeArrowheads="1"/>
            </p:cNvSpPr>
            <p:nvPr/>
          </p:nvSpPr>
          <p:spPr bwMode="auto">
            <a:xfrm>
              <a:off x="144" y="9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A</a:t>
              </a:r>
            </a:p>
          </p:txBody>
        </p:sp>
        <p:sp>
          <p:nvSpPr>
            <p:cNvPr id="114700" name="Text Box 12"/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B</a:t>
              </a:r>
            </a:p>
          </p:txBody>
        </p:sp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144" y="27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C</a:t>
              </a:r>
            </a:p>
          </p:txBody>
        </p:sp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144" y="3647"/>
              <a:ext cx="57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400" b="1">
                  <a:latin typeface="Poor Richard" pitchFamily="18" charset="0"/>
                </a:rPr>
                <a:t>D</a:t>
              </a:r>
            </a:p>
          </p:txBody>
        </p:sp>
        <p:sp>
          <p:nvSpPr>
            <p:cNvPr id="114703" name="Line 15"/>
            <p:cNvSpPr>
              <a:spLocks noChangeShapeType="1"/>
            </p:cNvSpPr>
            <p:nvPr/>
          </p:nvSpPr>
          <p:spPr bwMode="auto">
            <a:xfrm>
              <a:off x="72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2256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>
              <a:off x="4080" y="192"/>
              <a:ext cx="0" cy="4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2256" y="3360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Fear of a central (federal) government with a strong army that might take away citizens’ rights.</a:t>
              </a:r>
            </a:p>
          </p:txBody>
        </p:sp>
        <p:sp>
          <p:nvSpPr>
            <p:cNvPr id="114711" name="Text Box 23"/>
            <p:cNvSpPr txBox="1">
              <a:spLocks noChangeArrowheads="1"/>
            </p:cNvSpPr>
            <p:nvPr/>
          </p:nvSpPr>
          <p:spPr bwMode="auto">
            <a:xfrm>
              <a:off x="2256" y="1536"/>
              <a:ext cx="18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Wanted to protect individual states’ power.</a:t>
              </a:r>
            </a:p>
            <a:p>
              <a:pPr algn="ctr"/>
              <a:r>
                <a:rPr lang="en-US" altLang="en-US" b="1">
                  <a:latin typeface="Poor Richard" pitchFamily="18" charset="0"/>
                </a:rPr>
                <a:t>Fear of a strong central (federal) government.</a:t>
              </a:r>
            </a:p>
          </p:txBody>
        </p:sp>
        <p:sp>
          <p:nvSpPr>
            <p:cNvPr id="114712" name="Text Box 24"/>
            <p:cNvSpPr txBox="1">
              <a:spLocks noChangeArrowheads="1"/>
            </p:cNvSpPr>
            <p:nvPr/>
          </p:nvSpPr>
          <p:spPr bwMode="auto">
            <a:xfrm>
              <a:off x="4080" y="624"/>
              <a:ext cx="1536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latin typeface="Poor Richard" pitchFamily="18" charset="0"/>
                </a:rPr>
                <a:t>Lack of leadership from the central (federal) government.  No single leader for the government.</a:t>
              </a:r>
            </a:p>
          </p:txBody>
        </p:sp>
        <p:sp>
          <p:nvSpPr>
            <p:cNvPr id="114713" name="Text Box 25"/>
            <p:cNvSpPr txBox="1">
              <a:spLocks noChangeArrowheads="1"/>
            </p:cNvSpPr>
            <p:nvPr/>
          </p:nvSpPr>
          <p:spPr bwMode="auto">
            <a:xfrm>
              <a:off x="4080" y="2448"/>
              <a:ext cx="1536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latin typeface="Poor Richard" pitchFamily="18" charset="0"/>
                </a:rPr>
                <a:t>States often chose not to pay taxes, and the federal (central) government didn’t have the funds to operate effectively.</a:t>
              </a:r>
            </a:p>
          </p:txBody>
        </p:sp>
      </p:grp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1524000" y="0"/>
            <a:ext cx="671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Times New Roman" pitchFamily="18" charset="0"/>
              </a:rPr>
              <a:t>Lesson 2-4: Analyzing the Features of the </a:t>
            </a:r>
            <a:r>
              <a:rPr lang="en-US" altLang="en-US" b="1" i="1" dirty="0">
                <a:latin typeface="Times New Roman" pitchFamily="18" charset="0"/>
              </a:rPr>
              <a:t>Articles of Confederation</a:t>
            </a: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105400" y="990600"/>
            <a:ext cx="2895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Did not want to have another powerful executive like King George III.</a:t>
            </a: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8001000" y="2438400"/>
            <a:ext cx="2438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Difficult to get nine states to agree on a new law.</a:t>
            </a:r>
          </a:p>
          <a:p>
            <a:pPr algn="ctr"/>
            <a:r>
              <a:rPr lang="en-US" altLang="en-US" b="1" dirty="0">
                <a:latin typeface="Poor Richard" pitchFamily="18" charset="0"/>
              </a:rPr>
              <a:t>Central government unable to do very much.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5105400" y="3884614"/>
            <a:ext cx="289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Fear of being unfairly taxed by the central government, as they had been under British rule.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2667000" y="2438401"/>
            <a:ext cx="243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latin typeface="Poor Richard" pitchFamily="18" charset="0"/>
              </a:rPr>
              <a:t>Laws needed approval by nine of the thirteen states instead of a simple majority of 7.</a:t>
            </a:r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2667000" y="38862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solidFill>
                  <a:srgbClr val="A50021"/>
                </a:solidFill>
                <a:latin typeface="Poor Richard" pitchFamily="18" charset="0"/>
              </a:rPr>
              <a:t>Congress did not have the power to tax citizens.  It could only request tax money from states.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84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8" grpId="0"/>
      <p:bldP spid="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2452</Words>
  <Application>Microsoft Office PowerPoint</Application>
  <PresentationFormat>Widescreen</PresentationFormat>
  <Paragraphs>323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Blackadder ITC</vt:lpstr>
      <vt:lpstr>Calibri</vt:lpstr>
      <vt:lpstr>Calibri Light</vt:lpstr>
      <vt:lpstr>Poor Richard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Stephany Muhs</dc:creator>
  <cp:lastModifiedBy>Stephany Muhs</cp:lastModifiedBy>
  <cp:revision>3</cp:revision>
  <dcterms:created xsi:type="dcterms:W3CDTF">2017-02-10T13:00:31Z</dcterms:created>
  <dcterms:modified xsi:type="dcterms:W3CDTF">2017-02-13T14:31:28Z</dcterms:modified>
</cp:coreProperties>
</file>